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5" r:id="rId24"/>
    <p:sldId id="278" r:id="rId25"/>
    <p:sldId id="279" r:id="rId26"/>
    <p:sldId id="280"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jyzdYMIdDDCSiqHK/9Buuzs9+I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customschemas.google.com/relationships/presentationmetadata" Target="meta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
        <p:cNvGrpSpPr/>
        <p:nvPr/>
      </p:nvGrpSpPr>
      <p:grpSpPr>
        <a:xfrm>
          <a:off x="0" y="0"/>
          <a:ext cx="0" cy="0"/>
          <a:chOff x="0" y="0"/>
          <a:chExt cx="0" cy="0"/>
        </a:xfrm>
      </p:grpSpPr>
      <p:pic>
        <p:nvPicPr>
          <p:cNvPr id="13" name="Google Shape;13;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27"/>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7"/>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27"/>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7"/>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7"/>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1"/>
        <p:cNvGrpSpPr/>
        <p:nvPr/>
      </p:nvGrpSpPr>
      <p:grpSpPr>
        <a:xfrm>
          <a:off x="0" y="0"/>
          <a:ext cx="0" cy="0"/>
          <a:chOff x="0" y="0"/>
          <a:chExt cx="0" cy="0"/>
        </a:xfrm>
      </p:grpSpPr>
      <p:sp>
        <p:nvSpPr>
          <p:cNvPr id="72" name="Google Shape;72;p38"/>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8"/>
          <p:cNvSpPr>
            <a:spLocks noGrp="1"/>
          </p:cNvSpPr>
          <p:nvPr>
            <p:ph type="pic" idx="2"/>
          </p:nvPr>
        </p:nvSpPr>
        <p:spPr>
          <a:xfrm>
            <a:off x="681727" y="941439"/>
            <a:ext cx="10821840" cy="3478161"/>
          </a:xfrm>
          <a:prstGeom prst="rect">
            <a:avLst/>
          </a:prstGeom>
          <a:noFill/>
          <a:ln>
            <a:noFill/>
          </a:ln>
        </p:spPr>
      </p:sp>
      <p:sp>
        <p:nvSpPr>
          <p:cNvPr id="74" name="Google Shape;74;p38"/>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3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ítulo y descripción">
  <p:cSld name="Título y descripción">
    <p:spTree>
      <p:nvGrpSpPr>
        <p:cNvPr id="1" name="Shape 78"/>
        <p:cNvGrpSpPr/>
        <p:nvPr/>
      </p:nvGrpSpPr>
      <p:grpSpPr>
        <a:xfrm>
          <a:off x="0" y="0"/>
          <a:ext cx="0" cy="0"/>
          <a:chOff x="0" y="0"/>
          <a:chExt cx="0" cy="0"/>
        </a:xfrm>
      </p:grpSpPr>
      <p:pic>
        <p:nvPicPr>
          <p:cNvPr id="79" name="Google Shape;79;p39"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39"/>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9"/>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39"/>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9"/>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9"/>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ita con descripción">
  <p:cSld name="Cita con descripción">
    <p:spTree>
      <p:nvGrpSpPr>
        <p:cNvPr id="1" name="Shape 85"/>
        <p:cNvGrpSpPr/>
        <p:nvPr/>
      </p:nvGrpSpPr>
      <p:grpSpPr>
        <a:xfrm>
          <a:off x="0" y="0"/>
          <a:ext cx="0" cy="0"/>
          <a:chOff x="0" y="0"/>
          <a:chExt cx="0" cy="0"/>
        </a:xfrm>
      </p:grpSpPr>
      <p:pic>
        <p:nvPicPr>
          <p:cNvPr id="86" name="Google Shape;86;p40"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40"/>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0"/>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40"/>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40"/>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0"/>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0"/>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
        <p:nvSpPr>
          <p:cNvPr id="93" name="Google Shape;93;p40"/>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entury Gothic"/>
              <a:buNone/>
            </a:pPr>
            <a:r>
              <a:rPr lang="es-CO" sz="8000" b="0" cap="none">
                <a:solidFill>
                  <a:schemeClr val="lt1"/>
                </a:solidFill>
                <a:latin typeface="Century Gothic"/>
                <a:ea typeface="Century Gothic"/>
                <a:cs typeface="Century Gothic"/>
                <a:sym typeface="Century Gothic"/>
              </a:rPr>
              <a:t>“</a:t>
            </a:r>
            <a:endParaRPr/>
          </a:p>
        </p:txBody>
      </p:sp>
      <p:sp>
        <p:nvSpPr>
          <p:cNvPr id="94" name="Google Shape;94;p40"/>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entury Gothic"/>
              <a:buNone/>
            </a:pPr>
            <a:r>
              <a:rPr lang="es-CO" sz="8000" b="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arjeta de nombre">
  <p:cSld name="Tarjeta de nombre">
    <p:spTree>
      <p:nvGrpSpPr>
        <p:cNvPr id="1" name="Shape 95"/>
        <p:cNvGrpSpPr/>
        <p:nvPr/>
      </p:nvGrpSpPr>
      <p:grpSpPr>
        <a:xfrm>
          <a:off x="0" y="0"/>
          <a:ext cx="0" cy="0"/>
          <a:chOff x="0" y="0"/>
          <a:chExt cx="0" cy="0"/>
        </a:xfrm>
      </p:grpSpPr>
      <p:pic>
        <p:nvPicPr>
          <p:cNvPr id="96" name="Google Shape;96;p41"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41"/>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41"/>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41"/>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41"/>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1"/>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2"/>
        <p:cNvGrpSpPr/>
        <p:nvPr/>
      </p:nvGrpSpPr>
      <p:grpSpPr>
        <a:xfrm>
          <a:off x="0" y="0"/>
          <a:ext cx="0" cy="0"/>
          <a:chOff x="0" y="0"/>
          <a:chExt cx="0" cy="0"/>
        </a:xfrm>
      </p:grpSpPr>
      <p:sp>
        <p:nvSpPr>
          <p:cNvPr id="103" name="Google Shape;103;p42"/>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42"/>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42"/>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42"/>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42"/>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42"/>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42"/>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4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4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4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3"/>
        <p:cNvGrpSpPr/>
        <p:nvPr/>
      </p:nvGrpSpPr>
      <p:grpSpPr>
        <a:xfrm>
          <a:off x="0" y="0"/>
          <a:ext cx="0" cy="0"/>
          <a:chOff x="0" y="0"/>
          <a:chExt cx="0" cy="0"/>
        </a:xfrm>
      </p:grpSpPr>
      <p:sp>
        <p:nvSpPr>
          <p:cNvPr id="114" name="Google Shape;114;p43"/>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43"/>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43"/>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17" name="Google Shape;117;p43"/>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43"/>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43"/>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20" name="Google Shape;120;p43"/>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43"/>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43"/>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23" name="Google Shape;123;p43"/>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4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7"/>
        <p:cNvGrpSpPr/>
        <p:nvPr/>
      </p:nvGrpSpPr>
      <p:grpSpPr>
        <a:xfrm>
          <a:off x="0" y="0"/>
          <a:ext cx="0" cy="0"/>
          <a:chOff x="0" y="0"/>
          <a:chExt cx="0" cy="0"/>
        </a:xfrm>
      </p:grpSpPr>
      <p:sp>
        <p:nvSpPr>
          <p:cNvPr id="128" name="Google Shape;128;p4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4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133"/>
        <p:cNvGrpSpPr/>
        <p:nvPr/>
      </p:nvGrpSpPr>
      <p:grpSpPr>
        <a:xfrm>
          <a:off x="0" y="0"/>
          <a:ext cx="0" cy="0"/>
          <a:chOff x="0" y="0"/>
          <a:chExt cx="0" cy="0"/>
        </a:xfrm>
      </p:grpSpPr>
      <p:pic>
        <p:nvPicPr>
          <p:cNvPr id="134" name="Google Shape;134;p45"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45"/>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45"/>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45"/>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5"/>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45"/>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47"/>
        <p:cNvGrpSpPr/>
        <p:nvPr/>
      </p:nvGrpSpPr>
      <p:grpSpPr>
        <a:xfrm>
          <a:off x="0" y="0"/>
          <a:ext cx="0" cy="0"/>
          <a:chOff x="0" y="0"/>
          <a:chExt cx="0" cy="0"/>
        </a:xfrm>
      </p:grpSpPr>
      <p:sp>
        <p:nvSpPr>
          <p:cNvPr id="148" name="Google Shape;148;p3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3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2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25"/>
        <p:cNvGrpSpPr/>
        <p:nvPr/>
      </p:nvGrpSpPr>
      <p:grpSpPr>
        <a:xfrm>
          <a:off x="0" y="0"/>
          <a:ext cx="0" cy="0"/>
          <a:chOff x="0" y="0"/>
          <a:chExt cx="0" cy="0"/>
        </a:xfrm>
      </p:grpSpPr>
      <p:pic>
        <p:nvPicPr>
          <p:cNvPr id="26" name="Google Shape;26;p31"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31"/>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1"/>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31"/>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1"/>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1"/>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2"/>
        <p:cNvGrpSpPr/>
        <p:nvPr/>
      </p:nvGrpSpPr>
      <p:grpSpPr>
        <a:xfrm>
          <a:off x="0" y="0"/>
          <a:ext cx="0" cy="0"/>
          <a:chOff x="0" y="0"/>
          <a:chExt cx="0" cy="0"/>
        </a:xfrm>
      </p:grpSpPr>
      <p:sp>
        <p:nvSpPr>
          <p:cNvPr id="33" name="Google Shape;33;p3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2"/>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32"/>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3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33"/>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33"/>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33"/>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3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8"/>
        <p:cNvGrpSpPr/>
        <p:nvPr/>
      </p:nvGrpSpPr>
      <p:grpSpPr>
        <a:xfrm>
          <a:off x="0" y="0"/>
          <a:ext cx="0" cy="0"/>
          <a:chOff x="0" y="0"/>
          <a:chExt cx="0" cy="0"/>
        </a:xfrm>
      </p:grpSpPr>
      <p:sp>
        <p:nvSpPr>
          <p:cNvPr id="49" name="Google Shape;49;p3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3"/>
        <p:cNvGrpSpPr/>
        <p:nvPr/>
      </p:nvGrpSpPr>
      <p:grpSpPr>
        <a:xfrm>
          <a:off x="0" y="0"/>
          <a:ext cx="0" cy="0"/>
          <a:chOff x="0" y="0"/>
          <a:chExt cx="0" cy="0"/>
        </a:xfrm>
      </p:grpSpPr>
      <p:sp>
        <p:nvSpPr>
          <p:cNvPr id="54" name="Google Shape;54;p3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7"/>
        <p:cNvGrpSpPr/>
        <p:nvPr/>
      </p:nvGrpSpPr>
      <p:grpSpPr>
        <a:xfrm>
          <a:off x="0" y="0"/>
          <a:ext cx="0" cy="0"/>
          <a:chOff x="0" y="0"/>
          <a:chExt cx="0" cy="0"/>
        </a:xfrm>
      </p:grpSpPr>
      <p:sp>
        <p:nvSpPr>
          <p:cNvPr id="58" name="Google Shape;58;p36"/>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36"/>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36"/>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3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4"/>
        <p:cNvGrpSpPr/>
        <p:nvPr/>
      </p:nvGrpSpPr>
      <p:grpSpPr>
        <a:xfrm>
          <a:off x="0" y="0"/>
          <a:ext cx="0" cy="0"/>
          <a:chOff x="0" y="0"/>
          <a:chExt cx="0" cy="0"/>
        </a:xfrm>
      </p:grpSpPr>
      <p:sp>
        <p:nvSpPr>
          <p:cNvPr id="65" name="Google Shape;65;p37"/>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7"/>
          <p:cNvSpPr>
            <a:spLocks noGrp="1"/>
          </p:cNvSpPr>
          <p:nvPr>
            <p:ph type="pic" idx="2"/>
          </p:nvPr>
        </p:nvSpPr>
        <p:spPr>
          <a:xfrm>
            <a:off x="7861238" y="751241"/>
            <a:ext cx="3644962" cy="5467443"/>
          </a:xfrm>
          <a:prstGeom prst="rect">
            <a:avLst/>
          </a:prstGeom>
          <a:noFill/>
          <a:ln>
            <a:noFill/>
          </a:ln>
        </p:spPr>
      </p:sp>
      <p:sp>
        <p:nvSpPr>
          <p:cNvPr id="67" name="Google Shape;67;p37"/>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3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26"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2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2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2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2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2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pic>
        <p:nvPicPr>
          <p:cNvPr id="141" name="Google Shape;141;p29" descr="C0-HD-TOP.png"/>
          <p:cNvPicPr preferRelativeResize="0"/>
          <p:nvPr/>
        </p:nvPicPr>
        <p:blipFill rotWithShape="1">
          <a:blip r:embed="rId3">
            <a:alphaModFix/>
          </a:blip>
          <a:srcRect/>
          <a:stretch/>
        </p:blipFill>
        <p:spPr>
          <a:xfrm>
            <a:off x="0" y="0"/>
            <a:ext cx="12192000" cy="1441450"/>
          </a:xfrm>
          <a:prstGeom prst="rect">
            <a:avLst/>
          </a:prstGeom>
          <a:noFill/>
          <a:ln>
            <a:noFill/>
          </a:ln>
        </p:spPr>
      </p:pic>
      <p:sp>
        <p:nvSpPr>
          <p:cNvPr id="142" name="Google Shape;142;p2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dk1"/>
              </a:buClr>
              <a:buSzPts val="4000"/>
              <a:buFont typeface="Century Gothic"/>
              <a:buNone/>
              <a:defRPr sz="40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3" name="Google Shape;143;p29"/>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9pPr>
          </a:lstStyle>
          <a:p>
            <a:endParaRPr/>
          </a:p>
        </p:txBody>
      </p:sp>
      <p:sp>
        <p:nvSpPr>
          <p:cNvPr id="144" name="Google Shape;144;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5" name="Google Shape;145;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6" name="Google Shape;146;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5.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wav"/><Relationship Id="rId7" Type="http://schemas.openxmlformats.org/officeDocument/2006/relationships/image" Target="../media/image40.jp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audio" Target="../media/media4.wav"/></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
          <p:cNvSpPr txBox="1">
            <a:spLocks noGrp="1"/>
          </p:cNvSpPr>
          <p:nvPr>
            <p:ph type="ctrTitle"/>
          </p:nvPr>
        </p:nvSpPr>
        <p:spPr>
          <a:xfrm>
            <a:off x="1184988" y="1340527"/>
            <a:ext cx="9937102" cy="823157"/>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Roboto"/>
              <a:buNone/>
            </a:pPr>
            <a:r>
              <a:rPr lang="es-CO" sz="4400" b="0" i="0" u="none" strike="noStrike">
                <a:latin typeface="Roboto"/>
                <a:ea typeface="Roboto"/>
                <a:cs typeface="Roboto"/>
                <a:sym typeface="Roboto"/>
              </a:rPr>
              <a:t>CLASIFICACIÓN DE GÉNEROS MUSICALES</a:t>
            </a:r>
            <a:endParaRPr sz="13800"/>
          </a:p>
        </p:txBody>
      </p:sp>
      <p:sp>
        <p:nvSpPr>
          <p:cNvPr id="158" name="Google Shape;158;p1"/>
          <p:cNvSpPr txBox="1">
            <a:spLocks noGrp="1"/>
          </p:cNvSpPr>
          <p:nvPr>
            <p:ph type="subTitle" idx="1"/>
          </p:nvPr>
        </p:nvSpPr>
        <p:spPr>
          <a:xfrm>
            <a:off x="1371600" y="2947386"/>
            <a:ext cx="9448800" cy="2041864"/>
          </a:xfrm>
          <a:prstGeom prst="rect">
            <a:avLst/>
          </a:prstGeom>
          <a:noFill/>
          <a:ln>
            <a:noFill/>
          </a:ln>
        </p:spPr>
        <p:txBody>
          <a:bodyPr spcFirstLastPara="1" wrap="square" lIns="91425" tIns="45700" rIns="91425" bIns="45700" anchor="t" anchorCtr="0">
            <a:normAutofit/>
          </a:bodyPr>
          <a:lstStyle/>
          <a:p>
            <a:pPr marL="0" lvl="0" indent="-177800" algn="l" rtl="0">
              <a:lnSpc>
                <a:spcPct val="150000"/>
              </a:lnSpc>
              <a:spcBef>
                <a:spcPts val="0"/>
              </a:spcBef>
              <a:spcAft>
                <a:spcPts val="0"/>
              </a:spcAft>
              <a:buClr>
                <a:srgbClr val="FFFFFF"/>
              </a:buClr>
              <a:buSzPts val="2800"/>
              <a:buFont typeface="Arial"/>
              <a:buChar char="•"/>
            </a:pPr>
            <a:r>
              <a:rPr lang="es-CO" sz="2800" b="0" i="0" u="none" strike="noStrike">
                <a:solidFill>
                  <a:srgbClr val="FFFFFF"/>
                </a:solidFill>
                <a:latin typeface="Roboto"/>
                <a:ea typeface="Roboto"/>
                <a:cs typeface="Roboto"/>
                <a:sym typeface="Roboto"/>
              </a:rPr>
              <a:t>Andrés Felipe Uribe García</a:t>
            </a:r>
            <a:endParaRPr/>
          </a:p>
          <a:p>
            <a:pPr marL="0" lvl="0" indent="-177800" algn="l" rtl="0">
              <a:lnSpc>
                <a:spcPct val="150000"/>
              </a:lnSpc>
              <a:spcBef>
                <a:spcPts val="0"/>
              </a:spcBef>
              <a:spcAft>
                <a:spcPts val="0"/>
              </a:spcAft>
              <a:buClr>
                <a:srgbClr val="FFFFFF"/>
              </a:buClr>
              <a:buSzPts val="2800"/>
              <a:buFont typeface="Arial"/>
              <a:buChar char="•"/>
            </a:pPr>
            <a:r>
              <a:rPr lang="es-CO" sz="2800" b="0" i="0" u="none" strike="noStrike">
                <a:solidFill>
                  <a:srgbClr val="FFFFFF"/>
                </a:solidFill>
                <a:latin typeface="Roboto"/>
                <a:ea typeface="Roboto"/>
                <a:cs typeface="Roboto"/>
                <a:sym typeface="Roboto"/>
              </a:rPr>
              <a:t>Juan Felipe Ortiz Trillos</a:t>
            </a:r>
            <a:endParaRPr/>
          </a:p>
          <a:p>
            <a:pPr marL="0" lvl="0" indent="-177800" algn="l" rtl="0">
              <a:lnSpc>
                <a:spcPct val="150000"/>
              </a:lnSpc>
              <a:spcBef>
                <a:spcPts val="0"/>
              </a:spcBef>
              <a:spcAft>
                <a:spcPts val="0"/>
              </a:spcAft>
              <a:buClr>
                <a:srgbClr val="FFFFFF"/>
              </a:buClr>
              <a:buSzPts val="2800"/>
              <a:buFont typeface="Arial"/>
              <a:buChar char="•"/>
            </a:pPr>
            <a:r>
              <a:rPr lang="es-CO" sz="2800" b="0" i="0" u="none" strike="noStrike">
                <a:solidFill>
                  <a:srgbClr val="FFFFFF"/>
                </a:solidFill>
                <a:latin typeface="Roboto"/>
                <a:ea typeface="Roboto"/>
                <a:cs typeface="Roboto"/>
                <a:sym typeface="Roboto"/>
              </a:rPr>
              <a:t>Orlando Alberto Moncada Rodríguez</a:t>
            </a:r>
            <a:endParaRPr/>
          </a:p>
          <a:p>
            <a:pPr marL="0" lvl="0" indent="0" algn="l" rtl="0">
              <a:lnSpc>
                <a:spcPct val="90000"/>
              </a:lnSpc>
              <a:spcBef>
                <a:spcPts val="1000"/>
              </a:spcBef>
              <a:spcAft>
                <a:spcPts val="0"/>
              </a:spcAft>
              <a:buClr>
                <a:schemeClr val="lt1"/>
              </a:buClr>
              <a:buSzPts val="20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10"/>
          <p:cNvSpPr txBox="1">
            <a:spLocks noGrp="1"/>
          </p:cNvSpPr>
          <p:nvPr>
            <p:ph type="title"/>
          </p:nvPr>
        </p:nvSpPr>
        <p:spPr>
          <a:xfrm>
            <a:off x="2633133" y="677333"/>
            <a:ext cx="9355667" cy="160866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r>
              <a:rPr lang="es-CO"/>
              <a:t>SE GENERA UN TRAIN Y TEST GENERATOR Y SE AGREGAN CAPAS A LA RED</a:t>
            </a:r>
            <a:endParaRPr/>
          </a:p>
        </p:txBody>
      </p:sp>
      <p:pic>
        <p:nvPicPr>
          <p:cNvPr id="245" name="Google Shape;245;p10"/>
          <p:cNvPicPr preferRelativeResize="0"/>
          <p:nvPr/>
        </p:nvPicPr>
        <p:blipFill rotWithShape="1">
          <a:blip r:embed="rId3">
            <a:alphaModFix/>
          </a:blip>
          <a:srcRect/>
          <a:stretch/>
        </p:blipFill>
        <p:spPr>
          <a:xfrm>
            <a:off x="6238875" y="2083601"/>
            <a:ext cx="5048250" cy="4429125"/>
          </a:xfrm>
          <a:prstGeom prst="rect">
            <a:avLst/>
          </a:prstGeom>
          <a:noFill/>
          <a:ln>
            <a:noFill/>
          </a:ln>
        </p:spPr>
      </p:pic>
      <p:pic>
        <p:nvPicPr>
          <p:cNvPr id="246" name="Google Shape;246;p10"/>
          <p:cNvPicPr preferRelativeResize="0"/>
          <p:nvPr/>
        </p:nvPicPr>
        <p:blipFill rotWithShape="1">
          <a:blip r:embed="rId4">
            <a:alphaModFix/>
          </a:blip>
          <a:srcRect/>
          <a:stretch/>
        </p:blipFill>
        <p:spPr>
          <a:xfrm>
            <a:off x="904875" y="2578900"/>
            <a:ext cx="4572000" cy="3438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50"/>
        <p:cNvGrpSpPr/>
        <p:nvPr/>
      </p:nvGrpSpPr>
      <p:grpSpPr>
        <a:xfrm>
          <a:off x="0" y="0"/>
          <a:ext cx="0" cy="0"/>
          <a:chOff x="0" y="0"/>
          <a:chExt cx="0" cy="0"/>
        </a:xfrm>
      </p:grpSpPr>
      <p:sp>
        <p:nvSpPr>
          <p:cNvPr id="251" name="Google Shape;251;p1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pic>
        <p:nvPicPr>
          <p:cNvPr id="252" name="Google Shape;252;p11"/>
          <p:cNvPicPr preferRelativeResize="0"/>
          <p:nvPr/>
        </p:nvPicPr>
        <p:blipFill rotWithShape="1">
          <a:blip r:embed="rId3">
            <a:alphaModFix/>
          </a:blip>
          <a:srcRect/>
          <a:stretch/>
        </p:blipFill>
        <p:spPr>
          <a:xfrm>
            <a:off x="0" y="0"/>
            <a:ext cx="12192000" cy="1441450"/>
          </a:xfrm>
          <a:prstGeom prst="rect">
            <a:avLst/>
          </a:prstGeom>
          <a:noFill/>
          <a:ln>
            <a:noFill/>
          </a:ln>
        </p:spPr>
      </p:pic>
      <p:sp>
        <p:nvSpPr>
          <p:cNvPr id="253" name="Google Shape;253;p11"/>
          <p:cNvSpPr txBox="1">
            <a:spLocks noGrp="1"/>
          </p:cNvSpPr>
          <p:nvPr>
            <p:ph type="title"/>
          </p:nvPr>
        </p:nvSpPr>
        <p:spPr>
          <a:xfrm>
            <a:off x="338667" y="1640417"/>
            <a:ext cx="3975609" cy="1377694"/>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2700"/>
              <a:buFont typeface="Century Gothic"/>
              <a:buNone/>
            </a:pPr>
            <a:r>
              <a:rPr lang="es-CO" sz="2700">
                <a:solidFill>
                  <a:schemeClr val="lt1"/>
                </a:solidFill>
              </a:rPr>
              <a:t>GRÁFICA DEL MODELO XCEPTION</a:t>
            </a:r>
            <a:endParaRPr/>
          </a:p>
        </p:txBody>
      </p:sp>
      <p:sp>
        <p:nvSpPr>
          <p:cNvPr id="254" name="Google Shape;254;p11"/>
          <p:cNvSpPr txBox="1">
            <a:spLocks noGrp="1"/>
          </p:cNvSpPr>
          <p:nvPr>
            <p:ph type="body" idx="1"/>
          </p:nvPr>
        </p:nvSpPr>
        <p:spPr>
          <a:xfrm>
            <a:off x="556399" y="3710093"/>
            <a:ext cx="3757877" cy="28261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s-CO" sz="2000">
                <a:solidFill>
                  <a:schemeClr val="lt1"/>
                </a:solidFill>
              </a:rPr>
              <a:t>Acá Podemos ver que ya llegó a un punto en que está sobre aprendiendo pues la diferencia entre el train accuracy y el validation accuracy cada vez aumenta más</a:t>
            </a:r>
            <a:endParaRPr/>
          </a:p>
        </p:txBody>
      </p:sp>
      <p:sp>
        <p:nvSpPr>
          <p:cNvPr id="255" name="Google Shape;255;p11"/>
          <p:cNvSpPr/>
          <p:nvPr/>
        </p:nvSpPr>
        <p:spPr>
          <a:xfrm>
            <a:off x="4636008" y="1066164"/>
            <a:ext cx="6765949" cy="5148371"/>
          </a:xfrm>
          <a:prstGeom prst="roundRect">
            <a:avLst>
              <a:gd name="adj" fmla="val 240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256" name="Google Shape;256;p11"/>
          <p:cNvPicPr preferRelativeResize="0"/>
          <p:nvPr/>
        </p:nvPicPr>
        <p:blipFill rotWithShape="1">
          <a:blip r:embed="rId4">
            <a:alphaModFix/>
          </a:blip>
          <a:srcRect/>
          <a:stretch/>
        </p:blipFill>
        <p:spPr>
          <a:xfrm>
            <a:off x="5099569" y="1640417"/>
            <a:ext cx="5838825" cy="378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pic>
        <p:nvPicPr>
          <p:cNvPr id="261" name="Google Shape;261;p12"/>
          <p:cNvPicPr preferRelativeResize="0"/>
          <p:nvPr/>
        </p:nvPicPr>
        <p:blipFill rotWithShape="1">
          <a:blip r:embed="rId3">
            <a:alphaModFix/>
          </a:blip>
          <a:srcRect/>
          <a:stretch/>
        </p:blipFill>
        <p:spPr>
          <a:xfrm>
            <a:off x="817205" y="2899390"/>
            <a:ext cx="4653585" cy="3194237"/>
          </a:xfrm>
          <a:prstGeom prst="rect">
            <a:avLst/>
          </a:prstGeom>
          <a:noFill/>
          <a:ln>
            <a:noFill/>
          </a:ln>
        </p:spPr>
      </p:pic>
      <p:pic>
        <p:nvPicPr>
          <p:cNvPr id="262" name="Google Shape;262;p12"/>
          <p:cNvPicPr preferRelativeResize="0"/>
          <p:nvPr/>
        </p:nvPicPr>
        <p:blipFill rotWithShape="1">
          <a:blip r:embed="rId4">
            <a:alphaModFix/>
          </a:blip>
          <a:srcRect/>
          <a:stretch/>
        </p:blipFill>
        <p:spPr>
          <a:xfrm>
            <a:off x="6612681" y="2899391"/>
            <a:ext cx="4530571" cy="2981324"/>
          </a:xfrm>
          <a:prstGeom prst="rect">
            <a:avLst/>
          </a:prstGeom>
          <a:noFill/>
          <a:ln>
            <a:noFill/>
          </a:ln>
        </p:spPr>
      </p:pic>
      <p:sp>
        <p:nvSpPr>
          <p:cNvPr id="263" name="Google Shape;263;p12"/>
          <p:cNvSpPr txBox="1"/>
          <p:nvPr/>
        </p:nvSpPr>
        <p:spPr>
          <a:xfrm>
            <a:off x="3844214" y="764373"/>
            <a:ext cx="6969966" cy="156966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2400" b="0" i="0" u="none" strike="noStrike" cap="none">
                <a:solidFill>
                  <a:schemeClr val="lt1"/>
                </a:solidFill>
                <a:latin typeface="Century Gothic"/>
                <a:ea typeface="Century Gothic"/>
                <a:cs typeface="Century Gothic"/>
                <a:sym typeface="Century Gothic"/>
              </a:rPr>
              <a:t>Como se puede observar se decidió realizar un corte a las imágenes para que se puedan procesar de una mejor manera.</a:t>
            </a:r>
            <a:endParaRPr/>
          </a:p>
          <a:p>
            <a:pPr marL="0" marR="0" lvl="0" indent="0" algn="l" rtl="0">
              <a:spcBef>
                <a:spcPts val="0"/>
              </a:spcBef>
              <a:spcAft>
                <a:spcPts val="0"/>
              </a:spcAft>
              <a:buNone/>
            </a:pP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sp>
        <p:nvSpPr>
          <p:cNvPr id="268" name="Google Shape;268;p1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269" name="Google Shape;269;p13"/>
          <p:cNvPicPr preferRelativeResize="0"/>
          <p:nvPr/>
        </p:nvPicPr>
        <p:blipFill rotWithShape="1">
          <a:blip r:embed="rId3">
            <a:alphaModFix/>
          </a:blip>
          <a:srcRect/>
          <a:stretch/>
        </p:blipFill>
        <p:spPr>
          <a:xfrm>
            <a:off x="0" y="0"/>
            <a:ext cx="12192000" cy="1441450"/>
          </a:xfrm>
          <a:prstGeom prst="rect">
            <a:avLst/>
          </a:prstGeom>
          <a:noFill/>
          <a:ln>
            <a:noFill/>
          </a:ln>
        </p:spPr>
      </p:pic>
      <p:sp>
        <p:nvSpPr>
          <p:cNvPr id="270" name="Google Shape;270;p13"/>
          <p:cNvSpPr txBox="1">
            <a:spLocks noGrp="1"/>
          </p:cNvSpPr>
          <p:nvPr>
            <p:ph type="title"/>
          </p:nvPr>
        </p:nvSpPr>
        <p:spPr>
          <a:xfrm>
            <a:off x="338667" y="1640417"/>
            <a:ext cx="3975609" cy="1377694"/>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2700"/>
              <a:buFont typeface="Century Gothic"/>
              <a:buNone/>
            </a:pPr>
            <a:r>
              <a:rPr lang="es-CO" sz="2700">
                <a:solidFill>
                  <a:schemeClr val="lt1"/>
                </a:solidFill>
              </a:rPr>
              <a:t>GRÁFICA DEL MODELO XCEPTION</a:t>
            </a:r>
            <a:endParaRPr/>
          </a:p>
        </p:txBody>
      </p:sp>
      <p:sp>
        <p:nvSpPr>
          <p:cNvPr id="271" name="Google Shape;271;p13"/>
          <p:cNvSpPr txBox="1">
            <a:spLocks noGrp="1"/>
          </p:cNvSpPr>
          <p:nvPr>
            <p:ph type="body" idx="1"/>
          </p:nvPr>
        </p:nvSpPr>
        <p:spPr>
          <a:xfrm>
            <a:off x="556399" y="3710093"/>
            <a:ext cx="3757877" cy="28261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s-CO" sz="2000" dirty="0">
                <a:solidFill>
                  <a:schemeClr val="lt1"/>
                </a:solidFill>
              </a:rPr>
              <a:t>Acá Podemos ver que ya llegó a un punto en que está sobre aprendiendo pues la diferencia entre el </a:t>
            </a:r>
            <a:r>
              <a:rPr lang="es-CO" sz="2000" dirty="0" err="1">
                <a:solidFill>
                  <a:schemeClr val="lt1"/>
                </a:solidFill>
              </a:rPr>
              <a:t>train</a:t>
            </a:r>
            <a:r>
              <a:rPr lang="es-CO" sz="2000" dirty="0">
                <a:solidFill>
                  <a:schemeClr val="lt1"/>
                </a:solidFill>
              </a:rPr>
              <a:t> </a:t>
            </a:r>
            <a:r>
              <a:rPr lang="es-CO" sz="2000" dirty="0" err="1">
                <a:solidFill>
                  <a:schemeClr val="lt1"/>
                </a:solidFill>
              </a:rPr>
              <a:t>accuracy</a:t>
            </a:r>
            <a:r>
              <a:rPr lang="es-CO" sz="2000" dirty="0">
                <a:solidFill>
                  <a:schemeClr val="lt1"/>
                </a:solidFill>
              </a:rPr>
              <a:t> y el </a:t>
            </a:r>
            <a:r>
              <a:rPr lang="es-CO" sz="2000" dirty="0" err="1">
                <a:solidFill>
                  <a:schemeClr val="lt1"/>
                </a:solidFill>
              </a:rPr>
              <a:t>validation</a:t>
            </a:r>
            <a:r>
              <a:rPr lang="es-CO" sz="2000" dirty="0">
                <a:solidFill>
                  <a:schemeClr val="lt1"/>
                </a:solidFill>
              </a:rPr>
              <a:t> </a:t>
            </a:r>
            <a:r>
              <a:rPr lang="es-CO" sz="2000" dirty="0" err="1">
                <a:solidFill>
                  <a:schemeClr val="lt1"/>
                </a:solidFill>
              </a:rPr>
              <a:t>accuracy</a:t>
            </a:r>
            <a:r>
              <a:rPr lang="es-CO" sz="2000" dirty="0">
                <a:solidFill>
                  <a:schemeClr val="lt1"/>
                </a:solidFill>
              </a:rPr>
              <a:t> cada vez aumenta más</a:t>
            </a:r>
            <a:endParaRPr dirty="0"/>
          </a:p>
        </p:txBody>
      </p:sp>
      <p:sp>
        <p:nvSpPr>
          <p:cNvPr id="272" name="Google Shape;272;p13"/>
          <p:cNvSpPr/>
          <p:nvPr/>
        </p:nvSpPr>
        <p:spPr>
          <a:xfrm>
            <a:off x="4636008" y="1066164"/>
            <a:ext cx="6765949" cy="5148371"/>
          </a:xfrm>
          <a:prstGeom prst="roundRect">
            <a:avLst>
              <a:gd name="adj" fmla="val 240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73" name="Google Shape;273;p13"/>
          <p:cNvPicPr preferRelativeResize="0"/>
          <p:nvPr/>
        </p:nvPicPr>
        <p:blipFill rotWithShape="1">
          <a:blip r:embed="rId4">
            <a:alphaModFix/>
          </a:blip>
          <a:srcRect/>
          <a:stretch/>
        </p:blipFill>
        <p:spPr>
          <a:xfrm>
            <a:off x="4710627" y="1441450"/>
            <a:ext cx="6616710" cy="43328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1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279" name="Google Shape;279;p14"/>
          <p:cNvPicPr preferRelativeResize="0"/>
          <p:nvPr/>
        </p:nvPicPr>
        <p:blipFill rotWithShape="1">
          <a:blip r:embed="rId3">
            <a:alphaModFix/>
          </a:blip>
          <a:srcRect/>
          <a:stretch/>
        </p:blipFill>
        <p:spPr>
          <a:xfrm>
            <a:off x="0" y="0"/>
            <a:ext cx="12192000" cy="1441450"/>
          </a:xfrm>
          <a:prstGeom prst="rect">
            <a:avLst/>
          </a:prstGeom>
          <a:noFill/>
          <a:ln>
            <a:noFill/>
          </a:ln>
        </p:spPr>
      </p:pic>
      <p:sp>
        <p:nvSpPr>
          <p:cNvPr id="280" name="Google Shape;280;p14"/>
          <p:cNvSpPr txBox="1">
            <a:spLocks noGrp="1"/>
          </p:cNvSpPr>
          <p:nvPr>
            <p:ph type="title"/>
          </p:nvPr>
        </p:nvSpPr>
        <p:spPr>
          <a:xfrm>
            <a:off x="556399" y="1721107"/>
            <a:ext cx="3306744"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700"/>
              <a:buFont typeface="Century Gothic"/>
              <a:buNone/>
            </a:pPr>
            <a:r>
              <a:rPr lang="es-CO" sz="2700">
                <a:solidFill>
                  <a:schemeClr val="lt1"/>
                </a:solidFill>
              </a:rPr>
              <a:t>GRÁFICA DEL MODELO MOBILENETV2</a:t>
            </a:r>
            <a:endParaRPr/>
          </a:p>
        </p:txBody>
      </p:sp>
      <p:sp>
        <p:nvSpPr>
          <p:cNvPr id="281" name="Google Shape;281;p14"/>
          <p:cNvSpPr txBox="1">
            <a:spLocks noGrp="1"/>
          </p:cNvSpPr>
          <p:nvPr>
            <p:ph type="body" idx="1"/>
          </p:nvPr>
        </p:nvSpPr>
        <p:spPr>
          <a:xfrm>
            <a:off x="556399" y="3640349"/>
            <a:ext cx="3757877" cy="279731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s-CO" sz="2000">
                <a:solidFill>
                  <a:schemeClr val="lt1"/>
                </a:solidFill>
              </a:rPr>
              <a:t>Acá Podemos ver que ya llegó a un punto en que está sobre aprendiendo pues la diferencia entre el train accuracy y el validation accuracy cada vez aumenta más</a:t>
            </a:r>
            <a:endParaRPr/>
          </a:p>
        </p:txBody>
      </p:sp>
      <p:sp>
        <p:nvSpPr>
          <p:cNvPr id="282" name="Google Shape;282;p14"/>
          <p:cNvSpPr/>
          <p:nvPr/>
        </p:nvSpPr>
        <p:spPr>
          <a:xfrm>
            <a:off x="4636008" y="1066164"/>
            <a:ext cx="6765949" cy="5148371"/>
          </a:xfrm>
          <a:prstGeom prst="roundRect">
            <a:avLst>
              <a:gd name="adj" fmla="val 240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4789937" y="1441450"/>
            <a:ext cx="6458090" cy="41793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7"/>
        <p:cNvGrpSpPr/>
        <p:nvPr/>
      </p:nvGrpSpPr>
      <p:grpSpPr>
        <a:xfrm>
          <a:off x="0" y="0"/>
          <a:ext cx="0" cy="0"/>
          <a:chOff x="0" y="0"/>
          <a:chExt cx="0" cy="0"/>
        </a:xfrm>
      </p:grpSpPr>
      <p:sp>
        <p:nvSpPr>
          <p:cNvPr id="288" name="Google Shape;288;p15"/>
          <p:cNvSpPr/>
          <p:nvPr/>
        </p:nvSpPr>
        <p:spPr>
          <a:xfrm>
            <a:off x="4636008" y="0"/>
            <a:ext cx="755599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89" name="Google Shape;289;p15"/>
          <p:cNvSpPr/>
          <p:nvPr/>
        </p:nvSpPr>
        <p:spPr>
          <a:xfrm>
            <a:off x="0" y="0"/>
            <a:ext cx="4636008" cy="6858000"/>
          </a:xfrm>
          <a:prstGeom prst="rect">
            <a:avLst/>
          </a:prstGeom>
          <a:gradFill>
            <a:gsLst>
              <a:gs pos="0">
                <a:srgbClr val="4C4C4C"/>
              </a:gs>
              <a:gs pos="50000">
                <a:srgbClr val="292929"/>
              </a:gs>
              <a:gs pos="100000">
                <a:schemeClr val="dk1"/>
              </a:gs>
            </a:gsLst>
            <a:lin ang="5400000" scaled="0"/>
          </a:gradFill>
          <a:ln>
            <a:noFill/>
          </a:ln>
          <a:effectLst>
            <a:outerShdw blurRad="635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pic>
        <p:nvPicPr>
          <p:cNvPr id="290" name="Google Shape;290;p15"/>
          <p:cNvPicPr preferRelativeResize="0"/>
          <p:nvPr/>
        </p:nvPicPr>
        <p:blipFill rotWithShape="1">
          <a:blip r:embed="rId3">
            <a:alphaModFix/>
          </a:blip>
          <a:srcRect l="6697" r="55277"/>
          <a:stretch/>
        </p:blipFill>
        <p:spPr>
          <a:xfrm>
            <a:off x="0" y="4375150"/>
            <a:ext cx="4636008" cy="2482850"/>
          </a:xfrm>
          <a:prstGeom prst="rect">
            <a:avLst/>
          </a:prstGeom>
          <a:noFill/>
          <a:ln>
            <a:noFill/>
          </a:ln>
        </p:spPr>
      </p:pic>
      <p:sp>
        <p:nvSpPr>
          <p:cNvPr id="291" name="Google Shape;291;p15"/>
          <p:cNvSpPr txBox="1">
            <a:spLocks noGrp="1"/>
          </p:cNvSpPr>
          <p:nvPr>
            <p:ph type="title"/>
          </p:nvPr>
        </p:nvSpPr>
        <p:spPr>
          <a:xfrm>
            <a:off x="474145" y="561738"/>
            <a:ext cx="3862873" cy="524933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5400"/>
              <a:buFont typeface="Century Gothic"/>
              <a:buNone/>
            </a:pPr>
            <a:r>
              <a:rPr lang="es-CO" sz="5400">
                <a:solidFill>
                  <a:srgbClr val="FFFFFF"/>
                </a:solidFill>
              </a:rPr>
              <a:t>Y AHORA... UNA RNN!</a:t>
            </a:r>
            <a:endParaRPr/>
          </a:p>
        </p:txBody>
      </p:sp>
      <p:pic>
        <p:nvPicPr>
          <p:cNvPr id="292" name="Google Shape;292;p15"/>
          <p:cNvPicPr preferRelativeResize="0">
            <a:picLocks noGrp="1"/>
          </p:cNvPicPr>
          <p:nvPr>
            <p:ph type="body" idx="1"/>
          </p:nvPr>
        </p:nvPicPr>
        <p:blipFill rotWithShape="1">
          <a:blip r:embed="rId4">
            <a:alphaModFix/>
          </a:blip>
          <a:srcRect/>
          <a:stretch/>
        </p:blipFill>
        <p:spPr>
          <a:xfrm>
            <a:off x="5233987" y="1430164"/>
            <a:ext cx="6717563" cy="42815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96"/>
        <p:cNvGrpSpPr/>
        <p:nvPr/>
      </p:nvGrpSpPr>
      <p:grpSpPr>
        <a:xfrm>
          <a:off x="0" y="0"/>
          <a:ext cx="0" cy="0"/>
          <a:chOff x="0" y="0"/>
          <a:chExt cx="0" cy="0"/>
        </a:xfrm>
      </p:grpSpPr>
      <p:sp>
        <p:nvSpPr>
          <p:cNvPr id="297" name="Google Shape;297;p16"/>
          <p:cNvSpPr/>
          <p:nvPr/>
        </p:nvSpPr>
        <p:spPr>
          <a:xfrm>
            <a:off x="4636008" y="0"/>
            <a:ext cx="7555992" cy="6858000"/>
          </a:xfrm>
          <a:prstGeom prst="roundRect">
            <a:avLst>
              <a:gd name="adj" fmla="val 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98" name="Google Shape;298;p16"/>
          <p:cNvSpPr/>
          <p:nvPr/>
        </p:nvSpPr>
        <p:spPr>
          <a:xfrm>
            <a:off x="0" y="0"/>
            <a:ext cx="4636008" cy="6858000"/>
          </a:xfrm>
          <a:prstGeom prst="rect">
            <a:avLst/>
          </a:prstGeom>
          <a:solidFill>
            <a:schemeClr val="dk1"/>
          </a:solidFill>
          <a:ln>
            <a:noFill/>
          </a:ln>
          <a:effectLst>
            <a:outerShdw blurRad="635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pic>
        <p:nvPicPr>
          <p:cNvPr id="299" name="Google Shape;299;p16"/>
          <p:cNvPicPr preferRelativeResize="0"/>
          <p:nvPr/>
        </p:nvPicPr>
        <p:blipFill rotWithShape="1">
          <a:blip r:embed="rId3">
            <a:alphaModFix/>
          </a:blip>
          <a:srcRect r="61974"/>
          <a:stretch/>
        </p:blipFill>
        <p:spPr>
          <a:xfrm>
            <a:off x="0" y="0"/>
            <a:ext cx="4636008" cy="1441450"/>
          </a:xfrm>
          <a:prstGeom prst="rect">
            <a:avLst/>
          </a:prstGeom>
          <a:noFill/>
          <a:ln>
            <a:noFill/>
          </a:ln>
        </p:spPr>
      </p:pic>
      <p:pic>
        <p:nvPicPr>
          <p:cNvPr id="300" name="Google Shape;300;p16"/>
          <p:cNvPicPr preferRelativeResize="0"/>
          <p:nvPr/>
        </p:nvPicPr>
        <p:blipFill rotWithShape="1">
          <a:blip r:embed="rId4">
            <a:alphaModFix/>
          </a:blip>
          <a:srcRect r="61974"/>
          <a:stretch/>
        </p:blipFill>
        <p:spPr>
          <a:xfrm>
            <a:off x="0" y="4375150"/>
            <a:ext cx="4636008" cy="2482850"/>
          </a:xfrm>
          <a:prstGeom prst="rect">
            <a:avLst/>
          </a:prstGeom>
          <a:noFill/>
          <a:ln>
            <a:noFill/>
          </a:ln>
        </p:spPr>
      </p:pic>
      <p:sp>
        <p:nvSpPr>
          <p:cNvPr id="301" name="Google Shape;301;p16"/>
          <p:cNvSpPr txBox="1">
            <a:spLocks noGrp="1"/>
          </p:cNvSpPr>
          <p:nvPr>
            <p:ph type="body" idx="1"/>
          </p:nvPr>
        </p:nvSpPr>
        <p:spPr>
          <a:xfrm>
            <a:off x="305124" y="1635788"/>
            <a:ext cx="3687417" cy="3148329"/>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1600"/>
              <a:buNone/>
            </a:pPr>
            <a:r>
              <a:rPr lang="es-CO" sz="1600" dirty="0">
                <a:solidFill>
                  <a:schemeClr val="lt1"/>
                </a:solidFill>
              </a:rPr>
              <a:t>Modelo:</a:t>
            </a:r>
            <a:endParaRPr dirty="0"/>
          </a:p>
          <a:p>
            <a:pPr marL="0" lvl="0" indent="0" algn="just" rtl="0">
              <a:lnSpc>
                <a:spcPct val="90000"/>
              </a:lnSpc>
              <a:spcBef>
                <a:spcPts val="1000"/>
              </a:spcBef>
              <a:spcAft>
                <a:spcPts val="0"/>
              </a:spcAft>
              <a:buClr>
                <a:schemeClr val="dk1"/>
              </a:buClr>
              <a:buSzPts val="1600"/>
              <a:buNone/>
            </a:pPr>
            <a:endParaRPr sz="1600" dirty="0">
              <a:solidFill>
                <a:schemeClr val="lt1"/>
              </a:solidFill>
            </a:endParaRPr>
          </a:p>
          <a:p>
            <a:pPr marL="228600" lvl="0" indent="-228600" algn="just" rtl="0">
              <a:lnSpc>
                <a:spcPct val="90000"/>
              </a:lnSpc>
              <a:spcBef>
                <a:spcPts val="1000"/>
              </a:spcBef>
              <a:spcAft>
                <a:spcPts val="0"/>
              </a:spcAft>
              <a:buClr>
                <a:schemeClr val="lt1"/>
              </a:buClr>
              <a:buSzPts val="1600"/>
              <a:buChar char="•"/>
            </a:pPr>
            <a:r>
              <a:rPr lang="es-CO" sz="1600" dirty="0">
                <a:solidFill>
                  <a:schemeClr val="lt1"/>
                </a:solidFill>
              </a:rPr>
              <a:t>2 capas LSTM</a:t>
            </a:r>
            <a:endParaRPr dirty="0"/>
          </a:p>
          <a:p>
            <a:pPr marL="228600" lvl="0" indent="-228600" algn="just" rtl="0">
              <a:lnSpc>
                <a:spcPct val="90000"/>
              </a:lnSpc>
              <a:spcBef>
                <a:spcPts val="1000"/>
              </a:spcBef>
              <a:spcAft>
                <a:spcPts val="0"/>
              </a:spcAft>
              <a:buClr>
                <a:schemeClr val="lt1"/>
              </a:buClr>
              <a:buSzPts val="1600"/>
              <a:buChar char="•"/>
            </a:pPr>
            <a:r>
              <a:rPr lang="es-CO" sz="1600" dirty="0">
                <a:solidFill>
                  <a:schemeClr val="lt1"/>
                </a:solidFill>
              </a:rPr>
              <a:t>1 capa densa</a:t>
            </a:r>
            <a:endParaRPr dirty="0"/>
          </a:p>
          <a:p>
            <a:pPr marL="228600" lvl="0" indent="-228600" algn="just" rtl="0">
              <a:lnSpc>
                <a:spcPct val="90000"/>
              </a:lnSpc>
              <a:spcBef>
                <a:spcPts val="1000"/>
              </a:spcBef>
              <a:spcAft>
                <a:spcPts val="0"/>
              </a:spcAft>
              <a:buClr>
                <a:schemeClr val="lt1"/>
              </a:buClr>
              <a:buSzPts val="1600"/>
              <a:buChar char="•"/>
            </a:pPr>
            <a:r>
              <a:rPr lang="es-CO" sz="1600" dirty="0">
                <a:solidFill>
                  <a:schemeClr val="lt1"/>
                </a:solidFill>
              </a:rPr>
              <a:t>1 </a:t>
            </a:r>
            <a:r>
              <a:rPr lang="es-CO" sz="1600" dirty="0" err="1">
                <a:solidFill>
                  <a:schemeClr val="lt1"/>
                </a:solidFill>
              </a:rPr>
              <a:t>dropout</a:t>
            </a:r>
            <a:endParaRPr dirty="0"/>
          </a:p>
          <a:p>
            <a:pPr marL="228600" lvl="0" indent="-228600" algn="just" rtl="0">
              <a:lnSpc>
                <a:spcPct val="90000"/>
              </a:lnSpc>
              <a:spcBef>
                <a:spcPts val="1000"/>
              </a:spcBef>
              <a:spcAft>
                <a:spcPts val="0"/>
              </a:spcAft>
              <a:buClr>
                <a:schemeClr val="lt1"/>
              </a:buClr>
              <a:buSzPts val="1600"/>
              <a:buChar char="•"/>
            </a:pPr>
            <a:r>
              <a:rPr lang="es-CO" sz="1600" dirty="0">
                <a:solidFill>
                  <a:schemeClr val="lt1"/>
                </a:solidFill>
              </a:rPr>
              <a:t>1 capa densa de activación </a:t>
            </a:r>
            <a:r>
              <a:rPr lang="es-CO" sz="1600" dirty="0" err="1">
                <a:solidFill>
                  <a:schemeClr val="lt1"/>
                </a:solidFill>
              </a:rPr>
              <a:t>softmax</a:t>
            </a:r>
            <a:r>
              <a:rPr lang="es-CO" sz="1600" dirty="0">
                <a:solidFill>
                  <a:schemeClr val="lt1"/>
                </a:solidFill>
              </a:rPr>
              <a:t>, que en este caso sería la clasificación que se requiere.</a:t>
            </a:r>
            <a:endParaRPr dirty="0"/>
          </a:p>
        </p:txBody>
      </p:sp>
      <p:pic>
        <p:nvPicPr>
          <p:cNvPr id="302" name="Google Shape;302;p16"/>
          <p:cNvPicPr preferRelativeResize="0"/>
          <p:nvPr/>
        </p:nvPicPr>
        <p:blipFill rotWithShape="1">
          <a:blip r:embed="rId5">
            <a:alphaModFix/>
          </a:blip>
          <a:srcRect/>
          <a:stretch/>
        </p:blipFill>
        <p:spPr>
          <a:xfrm>
            <a:off x="4686375" y="1337369"/>
            <a:ext cx="7200501" cy="41832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6"/>
        <p:cNvGrpSpPr/>
        <p:nvPr/>
      </p:nvGrpSpPr>
      <p:grpSpPr>
        <a:xfrm>
          <a:off x="0" y="0"/>
          <a:ext cx="0" cy="0"/>
          <a:chOff x="0" y="0"/>
          <a:chExt cx="0" cy="0"/>
        </a:xfrm>
      </p:grpSpPr>
      <p:sp>
        <p:nvSpPr>
          <p:cNvPr id="307" name="Google Shape;307;p17"/>
          <p:cNvSpPr txBox="1">
            <a:spLocks noGrp="1"/>
          </p:cNvSpPr>
          <p:nvPr>
            <p:ph type="title"/>
          </p:nvPr>
        </p:nvSpPr>
        <p:spPr>
          <a:xfrm>
            <a:off x="619759" y="764373"/>
            <a:ext cx="6257291"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CO"/>
              <a:t>RESULTADOS</a:t>
            </a:r>
            <a:endParaRPr/>
          </a:p>
        </p:txBody>
      </p:sp>
      <p:sp>
        <p:nvSpPr>
          <p:cNvPr id="308" name="Google Shape;308;p17"/>
          <p:cNvSpPr/>
          <p:nvPr/>
        </p:nvSpPr>
        <p:spPr>
          <a:xfrm>
            <a:off x="7188740" y="0"/>
            <a:ext cx="5003254"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09" name="Google Shape;309;p17"/>
          <p:cNvPicPr preferRelativeResize="0"/>
          <p:nvPr/>
        </p:nvPicPr>
        <p:blipFill rotWithShape="1">
          <a:blip r:embed="rId3">
            <a:alphaModFix/>
          </a:blip>
          <a:srcRect t="4599" r="-3" b="-3"/>
          <a:stretch/>
        </p:blipFill>
        <p:spPr>
          <a:xfrm>
            <a:off x="7259216" y="10"/>
            <a:ext cx="4932784" cy="6857989"/>
          </a:xfrm>
          <a:prstGeom prst="rect">
            <a:avLst/>
          </a:prstGeom>
          <a:noFill/>
          <a:ln>
            <a:noFill/>
          </a:ln>
        </p:spPr>
      </p:pic>
      <p:pic>
        <p:nvPicPr>
          <p:cNvPr id="310" name="Google Shape;310;p17"/>
          <p:cNvPicPr preferRelativeResize="0"/>
          <p:nvPr/>
        </p:nvPicPr>
        <p:blipFill rotWithShape="1">
          <a:blip r:embed="rId4">
            <a:alphaModFix/>
          </a:blip>
          <a:srcRect/>
          <a:stretch/>
        </p:blipFill>
        <p:spPr>
          <a:xfrm>
            <a:off x="1487937" y="4559721"/>
            <a:ext cx="4541684" cy="1714079"/>
          </a:xfrm>
          <a:prstGeom prst="rect">
            <a:avLst/>
          </a:prstGeom>
          <a:noFill/>
          <a:ln>
            <a:noFill/>
          </a:ln>
        </p:spPr>
      </p:pic>
      <p:sp>
        <p:nvSpPr>
          <p:cNvPr id="311" name="Google Shape;311;p17"/>
          <p:cNvSpPr txBox="1"/>
          <p:nvPr/>
        </p:nvSpPr>
        <p:spPr>
          <a:xfrm>
            <a:off x="619753" y="1989668"/>
            <a:ext cx="5409868"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a:solidFill>
                  <a:schemeClr val="lt1"/>
                </a:solidFill>
                <a:latin typeface="Century Gothic"/>
                <a:ea typeface="Century Gothic"/>
                <a:cs typeface="Century Gothic"/>
                <a:sym typeface="Century Gothic"/>
              </a:rPr>
              <a:t>Como podemos observar se obtuvo una buena precisión, teniendo en cuenta que hasta el momento el mejor accuracy de los diferentes métodos era de 0,65.</a:t>
            </a:r>
            <a:endParaRPr/>
          </a:p>
          <a:p>
            <a:pPr marL="0" marR="0" lvl="0" indent="0" algn="just" rtl="0">
              <a:spcBef>
                <a:spcPts val="0"/>
              </a:spcBef>
              <a:spcAft>
                <a:spcPts val="0"/>
              </a:spcAft>
              <a:buNone/>
            </a:pPr>
            <a:endParaRPr sz="1800">
              <a:solidFill>
                <a:schemeClr val="lt1"/>
              </a:solidFill>
              <a:latin typeface="Century Gothic"/>
              <a:ea typeface="Century Gothic"/>
              <a:cs typeface="Century Gothic"/>
              <a:sym typeface="Century Gothic"/>
            </a:endParaRPr>
          </a:p>
          <a:p>
            <a:pPr marL="0" marR="0" lvl="0" indent="0" algn="just" rtl="0">
              <a:spcBef>
                <a:spcPts val="0"/>
              </a:spcBef>
              <a:spcAft>
                <a:spcPts val="0"/>
              </a:spcAft>
              <a:buNone/>
            </a:pPr>
            <a:r>
              <a:rPr lang="es-CO" sz="1800">
                <a:solidFill>
                  <a:schemeClr val="lt1"/>
                </a:solidFill>
                <a:latin typeface="Century Gothic"/>
                <a:ea typeface="Century Gothic"/>
                <a:cs typeface="Century Gothic"/>
                <a:sym typeface="Century Gothic"/>
              </a:rPr>
              <a:t>Lo cual nos indica que hasta el momento la RNN tiene mejor precisión de acuerdo a los métodos presentados en este proyecto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5"/>
        <p:cNvGrpSpPr/>
        <p:nvPr/>
      </p:nvGrpSpPr>
      <p:grpSpPr>
        <a:xfrm>
          <a:off x="0" y="0"/>
          <a:ext cx="0" cy="0"/>
          <a:chOff x="0" y="0"/>
          <a:chExt cx="0" cy="0"/>
        </a:xfrm>
      </p:grpSpPr>
      <p:pic>
        <p:nvPicPr>
          <p:cNvPr id="316" name="Google Shape;316;p18"/>
          <p:cNvPicPr preferRelativeResize="0"/>
          <p:nvPr/>
        </p:nvPicPr>
        <p:blipFill rotWithShape="1">
          <a:blip r:embed="rId3">
            <a:alphaModFix/>
          </a:blip>
          <a:srcRect/>
          <a:stretch/>
        </p:blipFill>
        <p:spPr>
          <a:xfrm>
            <a:off x="0" y="0"/>
            <a:ext cx="12192000" cy="1441450"/>
          </a:xfrm>
          <a:prstGeom prst="rect">
            <a:avLst/>
          </a:prstGeom>
          <a:noFill/>
          <a:ln>
            <a:noFill/>
          </a:ln>
        </p:spPr>
      </p:pic>
      <p:pic>
        <p:nvPicPr>
          <p:cNvPr id="317" name="Google Shape;317;p18"/>
          <p:cNvPicPr preferRelativeResize="0"/>
          <p:nvPr/>
        </p:nvPicPr>
        <p:blipFill rotWithShape="1">
          <a:blip r:embed="rId4">
            <a:alphaModFix/>
          </a:blip>
          <a:srcRect/>
          <a:stretch/>
        </p:blipFill>
        <p:spPr>
          <a:xfrm>
            <a:off x="0" y="4375150"/>
            <a:ext cx="12192000" cy="2482850"/>
          </a:xfrm>
          <a:prstGeom prst="rect">
            <a:avLst/>
          </a:prstGeom>
          <a:noFill/>
          <a:ln>
            <a:noFill/>
          </a:ln>
        </p:spPr>
      </p:pic>
      <p:sp>
        <p:nvSpPr>
          <p:cNvPr id="318" name="Google Shape;318;p18"/>
          <p:cNvSpPr/>
          <p:nvPr/>
        </p:nvSpPr>
        <p:spPr>
          <a:xfrm>
            <a:off x="0" y="-2"/>
            <a:ext cx="12191999" cy="45437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9" name="Google Shape;319;p18"/>
          <p:cNvSpPr txBox="1">
            <a:spLocks noGrp="1"/>
          </p:cNvSpPr>
          <p:nvPr>
            <p:ph type="title"/>
          </p:nvPr>
        </p:nvSpPr>
        <p:spPr>
          <a:xfrm>
            <a:off x="5430358" y="324162"/>
            <a:ext cx="5951914" cy="177342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Century Gothic"/>
              <a:buNone/>
            </a:pPr>
            <a:r>
              <a:rPr lang="es-CO" sz="4800"/>
              <a:t>RETO: CREACIÓN DE MÚSICA</a:t>
            </a:r>
            <a:endParaRPr/>
          </a:p>
        </p:txBody>
      </p:sp>
      <p:sp>
        <p:nvSpPr>
          <p:cNvPr id="320" name="Google Shape;320;p18"/>
          <p:cNvSpPr txBox="1">
            <a:spLocks noGrp="1"/>
          </p:cNvSpPr>
          <p:nvPr>
            <p:ph type="body" idx="1"/>
          </p:nvPr>
        </p:nvSpPr>
        <p:spPr>
          <a:xfrm>
            <a:off x="5611424" y="2594352"/>
            <a:ext cx="5935535" cy="20587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2800"/>
              <a:buNone/>
            </a:pPr>
            <a:r>
              <a:rPr lang="es-CO" sz="2800" dirty="0">
                <a:solidFill>
                  <a:schemeClr val="lt1"/>
                </a:solidFill>
              </a:rPr>
              <a:t>Se decidió utilizar los datos para realizar un autoencoder y, así, poder crear música a base de las que ya </a:t>
            </a:r>
            <a:r>
              <a:rPr lang="es-CO" sz="2800" dirty="0"/>
              <a:t>tenemos</a:t>
            </a:r>
            <a:r>
              <a:rPr lang="es-CO" sz="2800" dirty="0">
                <a:solidFill>
                  <a:schemeClr val="lt1"/>
                </a:solidFill>
              </a:rPr>
              <a:t> en el dataset</a:t>
            </a:r>
            <a:endParaRPr dirty="0"/>
          </a:p>
        </p:txBody>
      </p:sp>
      <p:sp>
        <p:nvSpPr>
          <p:cNvPr id="321" name="Google Shape;321;p18"/>
          <p:cNvSpPr/>
          <p:nvPr/>
        </p:nvSpPr>
        <p:spPr>
          <a:xfrm>
            <a:off x="-1" y="0"/>
            <a:ext cx="4966386"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22" name="Google Shape;322;p18"/>
          <p:cNvPicPr preferRelativeResize="0"/>
          <p:nvPr/>
        </p:nvPicPr>
        <p:blipFill rotWithShape="1">
          <a:blip r:embed="rId5">
            <a:alphaModFix/>
          </a:blip>
          <a:srcRect l="24082" r="8051"/>
          <a:stretch/>
        </p:blipFill>
        <p:spPr>
          <a:xfrm>
            <a:off x="-4" y="10"/>
            <a:ext cx="4654291" cy="6857990"/>
          </a:xfrm>
          <a:prstGeom prst="rect">
            <a:avLst/>
          </a:prstGeom>
          <a:noFill/>
          <a:ln>
            <a:noFill/>
          </a:ln>
        </p:spPr>
      </p:pic>
      <p:sp>
        <p:nvSpPr>
          <p:cNvPr id="323" name="Google Shape;323;p18"/>
          <p:cNvSpPr/>
          <p:nvPr/>
        </p:nvSpPr>
        <p:spPr>
          <a:xfrm>
            <a:off x="7946782" y="-1"/>
            <a:ext cx="4245218" cy="53671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7"/>
        <p:cNvGrpSpPr/>
        <p:nvPr/>
      </p:nvGrpSpPr>
      <p:grpSpPr>
        <a:xfrm>
          <a:off x="0" y="0"/>
          <a:ext cx="0" cy="0"/>
          <a:chOff x="0" y="0"/>
          <a:chExt cx="0" cy="0"/>
        </a:xfrm>
      </p:grpSpPr>
      <p:sp>
        <p:nvSpPr>
          <p:cNvPr id="328" name="Google Shape;328;p19"/>
          <p:cNvSpPr/>
          <p:nvPr/>
        </p:nvSpPr>
        <p:spPr>
          <a:xfrm>
            <a:off x="4636008" y="0"/>
            <a:ext cx="755599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329" name="Google Shape;329;p19"/>
          <p:cNvSpPr/>
          <p:nvPr/>
        </p:nvSpPr>
        <p:spPr>
          <a:xfrm>
            <a:off x="0" y="0"/>
            <a:ext cx="4636008" cy="6858000"/>
          </a:xfrm>
          <a:prstGeom prst="rect">
            <a:avLst/>
          </a:prstGeom>
          <a:gradFill>
            <a:gsLst>
              <a:gs pos="0">
                <a:srgbClr val="4C4C4C"/>
              </a:gs>
              <a:gs pos="50000">
                <a:srgbClr val="292929"/>
              </a:gs>
              <a:gs pos="100000">
                <a:schemeClr val="dk1"/>
              </a:gs>
            </a:gsLst>
            <a:lin ang="5400000" scaled="0"/>
          </a:gradFill>
          <a:ln>
            <a:noFill/>
          </a:ln>
          <a:effectLst>
            <a:outerShdw blurRad="635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pic>
        <p:nvPicPr>
          <p:cNvPr id="330" name="Google Shape;330;p19"/>
          <p:cNvPicPr preferRelativeResize="0"/>
          <p:nvPr/>
        </p:nvPicPr>
        <p:blipFill rotWithShape="1">
          <a:blip r:embed="rId3">
            <a:alphaModFix/>
          </a:blip>
          <a:srcRect l="6697" r="55277"/>
          <a:stretch/>
        </p:blipFill>
        <p:spPr>
          <a:xfrm>
            <a:off x="0" y="4375150"/>
            <a:ext cx="4636008" cy="2482850"/>
          </a:xfrm>
          <a:prstGeom prst="rect">
            <a:avLst/>
          </a:prstGeom>
          <a:noFill/>
          <a:ln>
            <a:noFill/>
          </a:ln>
        </p:spPr>
      </p:pic>
      <p:sp>
        <p:nvSpPr>
          <p:cNvPr id="331" name="Google Shape;331;p19"/>
          <p:cNvSpPr txBox="1">
            <a:spLocks noGrp="1"/>
          </p:cNvSpPr>
          <p:nvPr>
            <p:ph type="title"/>
          </p:nvPr>
        </p:nvSpPr>
        <p:spPr>
          <a:xfrm>
            <a:off x="114300" y="567268"/>
            <a:ext cx="4407408" cy="5269204"/>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400"/>
              <a:buFont typeface="Century Gothic"/>
              <a:buNone/>
            </a:pPr>
            <a:r>
              <a:rPr lang="es-CO" sz="4400" dirty="0">
                <a:solidFill>
                  <a:srgbClr val="FFFFFF"/>
                </a:solidFill>
              </a:rPr>
              <a:t>AUTOENCODER</a:t>
            </a:r>
            <a:endParaRPr dirty="0"/>
          </a:p>
        </p:txBody>
      </p:sp>
      <p:pic>
        <p:nvPicPr>
          <p:cNvPr id="332" name="Google Shape;332;p19"/>
          <p:cNvPicPr preferRelativeResize="0">
            <a:picLocks noGrp="1"/>
          </p:cNvPicPr>
          <p:nvPr>
            <p:ph type="body" idx="1"/>
          </p:nvPr>
        </p:nvPicPr>
        <p:blipFill rotWithShape="1">
          <a:blip r:embed="rId4">
            <a:alphaModFix/>
          </a:blip>
          <a:srcRect/>
          <a:stretch/>
        </p:blipFill>
        <p:spPr>
          <a:xfrm>
            <a:off x="4983018" y="1763825"/>
            <a:ext cx="7094682" cy="33860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2"/>
        <p:cNvGrpSpPr/>
        <p:nvPr/>
      </p:nvGrpSpPr>
      <p:grpSpPr>
        <a:xfrm>
          <a:off x="0" y="0"/>
          <a:ext cx="0" cy="0"/>
          <a:chOff x="0" y="0"/>
          <a:chExt cx="0" cy="0"/>
        </a:xfrm>
      </p:grpSpPr>
      <p:sp>
        <p:nvSpPr>
          <p:cNvPr id="163" name="Google Shape;163;p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CO"/>
              <a:t>CONTEXTO E IDEA DEL PROYECTO</a:t>
            </a:r>
            <a:endParaRPr/>
          </a:p>
        </p:txBody>
      </p:sp>
      <p:sp>
        <p:nvSpPr>
          <p:cNvPr id="164" name="Google Shape;164;p2"/>
          <p:cNvSpPr txBox="1">
            <a:spLocks noGrp="1"/>
          </p:cNvSpPr>
          <p:nvPr>
            <p:ph type="body" idx="1"/>
          </p:nvPr>
        </p:nvSpPr>
        <p:spPr>
          <a:xfrm>
            <a:off x="677333" y="2194560"/>
            <a:ext cx="58166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s-CO" sz="2000"/>
              <a:t>Expertos han estado tratando por mucho tiempo de:</a:t>
            </a:r>
            <a:endParaRPr/>
          </a:p>
          <a:p>
            <a:pPr marL="0" lvl="0" indent="0" algn="l" rtl="0">
              <a:lnSpc>
                <a:spcPct val="90000"/>
              </a:lnSpc>
              <a:spcBef>
                <a:spcPts val="1000"/>
              </a:spcBef>
              <a:spcAft>
                <a:spcPts val="0"/>
              </a:spcAft>
              <a:buClr>
                <a:schemeClr val="lt1"/>
              </a:buClr>
              <a:buSzPts val="2000"/>
              <a:buNone/>
            </a:pPr>
            <a:endParaRPr sz="2000"/>
          </a:p>
          <a:p>
            <a:pPr marL="228600" lvl="0" indent="-228600" algn="l" rtl="0">
              <a:lnSpc>
                <a:spcPct val="90000"/>
              </a:lnSpc>
              <a:spcBef>
                <a:spcPts val="1000"/>
              </a:spcBef>
              <a:spcAft>
                <a:spcPts val="0"/>
              </a:spcAft>
              <a:buClr>
                <a:schemeClr val="lt1"/>
              </a:buClr>
              <a:buSzPts val="2000"/>
              <a:buChar char="•"/>
            </a:pPr>
            <a:r>
              <a:rPr lang="es-CO" sz="2000"/>
              <a:t>Entender el sonido y encontrar las diferencias de un sonido y otro. </a:t>
            </a:r>
            <a:endParaRPr/>
          </a:p>
          <a:p>
            <a:pPr marL="228600" lvl="0" indent="-228600" algn="l" rtl="0">
              <a:lnSpc>
                <a:spcPct val="90000"/>
              </a:lnSpc>
              <a:spcBef>
                <a:spcPts val="1000"/>
              </a:spcBef>
              <a:spcAft>
                <a:spcPts val="0"/>
              </a:spcAft>
              <a:buClr>
                <a:schemeClr val="lt1"/>
              </a:buClr>
              <a:buSzPts val="2000"/>
              <a:buChar char="•"/>
            </a:pPr>
            <a:r>
              <a:rPr lang="es-CO" sz="2000"/>
              <a:t>Como poder visualizar el sonido.</a:t>
            </a:r>
            <a:endParaRPr/>
          </a:p>
          <a:p>
            <a:pPr marL="228600" lvl="0" indent="-228600" algn="l" rtl="0">
              <a:lnSpc>
                <a:spcPct val="90000"/>
              </a:lnSpc>
              <a:spcBef>
                <a:spcPts val="1000"/>
              </a:spcBef>
              <a:spcAft>
                <a:spcPts val="0"/>
              </a:spcAft>
              <a:buClr>
                <a:schemeClr val="lt1"/>
              </a:buClr>
              <a:buSzPts val="2000"/>
              <a:buChar char="•"/>
            </a:pPr>
            <a:r>
              <a:rPr lang="es-CO" sz="2000"/>
              <a:t>Que hace que un tono sea diferente de otro.</a:t>
            </a:r>
            <a:endParaRPr/>
          </a:p>
          <a:p>
            <a:pPr marL="0" lvl="0" indent="0" algn="l" rtl="0">
              <a:lnSpc>
                <a:spcPct val="90000"/>
              </a:lnSpc>
              <a:spcBef>
                <a:spcPts val="1000"/>
              </a:spcBef>
              <a:spcAft>
                <a:spcPts val="0"/>
              </a:spcAft>
              <a:buClr>
                <a:schemeClr val="lt1"/>
              </a:buClr>
              <a:buSzPts val="2000"/>
              <a:buNone/>
            </a:pPr>
            <a:endParaRPr sz="2000"/>
          </a:p>
          <a:p>
            <a:pPr marL="0" lvl="0" indent="0" algn="l" rtl="0">
              <a:lnSpc>
                <a:spcPct val="90000"/>
              </a:lnSpc>
              <a:spcBef>
                <a:spcPts val="1000"/>
              </a:spcBef>
              <a:spcAft>
                <a:spcPts val="0"/>
              </a:spcAft>
              <a:buClr>
                <a:schemeClr val="lt1"/>
              </a:buClr>
              <a:buSzPts val="2000"/>
              <a:buNone/>
            </a:pPr>
            <a:r>
              <a:rPr lang="es-CO" sz="2000"/>
              <a:t>Por esto, hemos decidido tratar de dar una solución a estas premisas.</a:t>
            </a:r>
            <a:endParaRPr/>
          </a:p>
        </p:txBody>
      </p:sp>
      <p:pic>
        <p:nvPicPr>
          <p:cNvPr id="165" name="Google Shape;165;p2" descr="Music Genre - Rueda del azar"/>
          <p:cNvPicPr preferRelativeResize="0"/>
          <p:nvPr/>
        </p:nvPicPr>
        <p:blipFill rotWithShape="1">
          <a:blip r:embed="rId3">
            <a:alphaModFix/>
          </a:blip>
          <a:srcRect l="22161" t="5808" r="15100" b="6690"/>
          <a:stretch/>
        </p:blipFill>
        <p:spPr>
          <a:xfrm>
            <a:off x="7570236" y="2194560"/>
            <a:ext cx="3452327" cy="36113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1"/>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Century Gothic"/>
              <a:buNone/>
            </a:pPr>
            <a:r>
              <a:rPr lang="es-CO" sz="4400" dirty="0"/>
              <a:t>AUTOENCODER APLICADO A MFCC</a:t>
            </a:r>
            <a:endParaRPr dirty="0"/>
          </a:p>
        </p:txBody>
      </p:sp>
      <p:sp>
        <p:nvSpPr>
          <p:cNvPr id="345" name="Google Shape;345;p21"/>
          <p:cNvSpPr txBox="1">
            <a:spLocks noGrp="1"/>
          </p:cNvSpPr>
          <p:nvPr>
            <p:ph type="body" idx="1"/>
          </p:nvPr>
        </p:nvSpPr>
        <p:spPr>
          <a:xfrm>
            <a:off x="883925" y="2513800"/>
            <a:ext cx="4993200" cy="3408900"/>
          </a:xfrm>
          <a:prstGeom prst="rect">
            <a:avLst/>
          </a:prstGeom>
          <a:noFill/>
          <a:ln>
            <a:noFill/>
          </a:ln>
        </p:spPr>
        <p:txBody>
          <a:bodyPr spcFirstLastPara="1" wrap="square" lIns="91425" tIns="45700" rIns="91425" bIns="45700" anchor="t" anchorCtr="0">
            <a:normAutofit/>
          </a:bodyPr>
          <a:lstStyle/>
          <a:p>
            <a:pPr marL="228600" lvl="0" indent="-228600" algn="just" rtl="0">
              <a:spcBef>
                <a:spcPts val="0"/>
              </a:spcBef>
              <a:spcAft>
                <a:spcPts val="0"/>
              </a:spcAft>
              <a:buClr>
                <a:schemeClr val="lt1"/>
              </a:buClr>
              <a:buSzPts val="2000"/>
              <a:buChar char="•"/>
            </a:pPr>
            <a:r>
              <a:rPr lang="es-CO" sz="2000" dirty="0"/>
              <a:t>Con este ejercicio se busca recrear los Coeﬁcientes Cepstrales en las Frecuencias de Mel (MFCC) los cuales son coeﬁcientes para la representación del habla basados en la percepción auditiva, esto con el fin de dar un soporte alternativo a la recreación de la música con un análisis alternativo de las pistas de audio</a:t>
            </a:r>
            <a:endParaRPr dirty="0"/>
          </a:p>
        </p:txBody>
      </p:sp>
      <p:pic>
        <p:nvPicPr>
          <p:cNvPr id="346" name="Google Shape;346;p21"/>
          <p:cNvPicPr preferRelativeResize="0"/>
          <p:nvPr/>
        </p:nvPicPr>
        <p:blipFill rotWithShape="1">
          <a:blip r:embed="rId3">
            <a:alphaModFix/>
          </a:blip>
          <a:srcRect/>
          <a:stretch/>
        </p:blipFill>
        <p:spPr>
          <a:xfrm>
            <a:off x="7066925" y="2792225"/>
            <a:ext cx="4170400" cy="3130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2"/>
          <p:cNvSpPr txBox="1">
            <a:spLocks noGrp="1"/>
          </p:cNvSpPr>
          <p:nvPr>
            <p:ph type="title"/>
          </p:nvPr>
        </p:nvSpPr>
        <p:spPr>
          <a:xfrm>
            <a:off x="5131725" y="462224"/>
            <a:ext cx="6053700" cy="8595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CO"/>
              <a:t>RESULTADOS</a:t>
            </a:r>
            <a:endParaRPr/>
          </a:p>
        </p:txBody>
      </p:sp>
      <p:sp>
        <p:nvSpPr>
          <p:cNvPr id="352" name="Google Shape;352;p22"/>
          <p:cNvSpPr txBox="1">
            <a:spLocks noGrp="1"/>
          </p:cNvSpPr>
          <p:nvPr>
            <p:ph type="body" idx="1"/>
          </p:nvPr>
        </p:nvSpPr>
        <p:spPr>
          <a:xfrm>
            <a:off x="1632600" y="2057375"/>
            <a:ext cx="8926800" cy="17358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0"/>
              </a:spcBef>
              <a:spcAft>
                <a:spcPts val="0"/>
              </a:spcAft>
              <a:buClr>
                <a:schemeClr val="lt1"/>
              </a:buClr>
              <a:buSzPts val="2200"/>
              <a:buNone/>
            </a:pPr>
            <a:r>
              <a:rPr lang="es-CO"/>
              <a:t>Los resultados de la aplicación de autoencoders a MFCC no resultaron ser los esperados, esto a mostrar un estancamiento en fases tempranas del entrenamiento del modelo con resultados muy inferiores, apenas distinguibles entre pistas de audio</a:t>
            </a:r>
            <a:endParaRPr/>
          </a:p>
        </p:txBody>
      </p:sp>
      <p:pic>
        <p:nvPicPr>
          <p:cNvPr id="353" name="Google Shape;353;p22"/>
          <p:cNvPicPr preferRelativeResize="0"/>
          <p:nvPr/>
        </p:nvPicPr>
        <p:blipFill rotWithShape="1">
          <a:blip r:embed="rId3">
            <a:alphaModFix/>
          </a:blip>
          <a:srcRect/>
          <a:stretch/>
        </p:blipFill>
        <p:spPr>
          <a:xfrm>
            <a:off x="2057402" y="4092235"/>
            <a:ext cx="8077200" cy="237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20"/>
          <p:cNvPicPr preferRelativeResize="0">
            <a:picLocks noGrp="1"/>
          </p:cNvPicPr>
          <p:nvPr>
            <p:ph type="body" idx="1"/>
          </p:nvPr>
        </p:nvPicPr>
        <p:blipFill rotWithShape="1">
          <a:blip r:embed="rId3">
            <a:alphaModFix/>
          </a:blip>
          <a:srcRect/>
          <a:stretch/>
        </p:blipFill>
        <p:spPr>
          <a:xfrm>
            <a:off x="1019175" y="3811555"/>
            <a:ext cx="10153650" cy="2381250"/>
          </a:xfrm>
          <a:prstGeom prst="rect">
            <a:avLst/>
          </a:prstGeom>
          <a:noFill/>
          <a:ln>
            <a:noFill/>
          </a:ln>
        </p:spPr>
      </p:pic>
      <p:sp>
        <p:nvSpPr>
          <p:cNvPr id="338" name="Google Shape;338;p20"/>
          <p:cNvSpPr txBox="1"/>
          <p:nvPr/>
        </p:nvSpPr>
        <p:spPr>
          <a:xfrm>
            <a:off x="585750" y="2169500"/>
            <a:ext cx="11020500" cy="1293000"/>
          </a:xfrm>
          <a:prstGeom prst="rect">
            <a:avLst/>
          </a:prstGeom>
          <a:noFill/>
          <a:ln>
            <a:noFill/>
          </a:ln>
        </p:spPr>
        <p:txBody>
          <a:bodyPr spcFirstLastPara="1" wrap="square" lIns="91425" tIns="91425" rIns="91425" bIns="91425" anchor="t" anchorCtr="0">
            <a:spAutoFit/>
          </a:bodyPr>
          <a:lstStyle/>
          <a:p>
            <a:pPr marL="228600" lvl="0" indent="-228600" algn="just" rtl="0">
              <a:lnSpc>
                <a:spcPct val="90000"/>
              </a:lnSpc>
              <a:spcBef>
                <a:spcPts val="0"/>
              </a:spcBef>
              <a:spcAft>
                <a:spcPts val="0"/>
              </a:spcAft>
              <a:buClr>
                <a:schemeClr val="lt1"/>
              </a:buClr>
              <a:buSzPts val="2000"/>
              <a:buChar char="•"/>
            </a:pPr>
            <a:r>
              <a:rPr lang="es-CO" sz="2000" dirty="0">
                <a:solidFill>
                  <a:schemeClr val="lt1"/>
                </a:solidFill>
                <a:latin typeface="Century Gothic"/>
                <a:ea typeface="Century Gothic"/>
                <a:cs typeface="Century Gothic"/>
                <a:sym typeface="Century Gothic"/>
              </a:rPr>
              <a:t>A continuación podemos ver la comparación de 2 audios antes y después de ser procesados por un autoencoder, podemos ver cómo si bien el audio se recrea en términos generales también se agrega una cantidad considerable de ruido al pasar por el modelo</a:t>
            </a:r>
            <a:endParaRPr dirty="0"/>
          </a:p>
        </p:txBody>
      </p:sp>
      <p:sp>
        <p:nvSpPr>
          <p:cNvPr id="339" name="Google Shape;339;p20"/>
          <p:cNvSpPr txBox="1">
            <a:spLocks noGrp="1"/>
          </p:cNvSpPr>
          <p:nvPr>
            <p:ph type="title"/>
          </p:nvPr>
        </p:nvSpPr>
        <p:spPr>
          <a:xfrm>
            <a:off x="5207175" y="716100"/>
            <a:ext cx="41883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4000"/>
              <a:buFont typeface="Century Gothic"/>
              <a:buNone/>
            </a:pPr>
            <a:r>
              <a:rPr lang="es-CO" sz="4700"/>
              <a:t>DESARROLLO</a:t>
            </a:r>
            <a:endParaRPr sz="4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7"/>
        <p:cNvGrpSpPr/>
        <p:nvPr/>
      </p:nvGrpSpPr>
      <p:grpSpPr>
        <a:xfrm>
          <a:off x="0" y="0"/>
          <a:ext cx="0" cy="0"/>
          <a:chOff x="0" y="0"/>
          <a:chExt cx="0" cy="0"/>
        </a:xfrm>
      </p:grpSpPr>
      <p:sp>
        <p:nvSpPr>
          <p:cNvPr id="358" name="Google Shape;358;p2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59" name="Google Shape;359;p23" descr="Caja de resonancia de audio"/>
          <p:cNvPicPr preferRelativeResize="0"/>
          <p:nvPr/>
        </p:nvPicPr>
        <p:blipFill rotWithShape="1">
          <a:blip r:embed="rId7">
            <a:alphaModFix amt="30000"/>
          </a:blip>
          <a:srcRect t="15730"/>
          <a:stretch/>
        </p:blipFill>
        <p:spPr>
          <a:xfrm>
            <a:off x="20" y="10"/>
            <a:ext cx="12191980" cy="6857990"/>
          </a:xfrm>
          <a:prstGeom prst="rect">
            <a:avLst/>
          </a:prstGeom>
          <a:noFill/>
          <a:ln>
            <a:noFill/>
          </a:ln>
        </p:spPr>
      </p:pic>
      <p:sp>
        <p:nvSpPr>
          <p:cNvPr id="360" name="Google Shape;360;p2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CO"/>
              <a:t>AUDIOS</a:t>
            </a:r>
            <a:br>
              <a:rPr lang="es-CO"/>
            </a:br>
            <a:r>
              <a:rPr lang="es-CO"/>
              <a:t>REAL VS GENERADO</a:t>
            </a:r>
            <a:endParaRPr/>
          </a:p>
        </p:txBody>
      </p:sp>
      <p:sp>
        <p:nvSpPr>
          <p:cNvPr id="362" name="Google Shape;362;p23"/>
          <p:cNvSpPr txBox="1"/>
          <p:nvPr/>
        </p:nvSpPr>
        <p:spPr>
          <a:xfrm>
            <a:off x="756566" y="2986241"/>
            <a:ext cx="333102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a:solidFill>
                  <a:schemeClr val="lt1"/>
                </a:solidFill>
                <a:latin typeface="Century Gothic"/>
                <a:ea typeface="Century Gothic"/>
                <a:cs typeface="Century Gothic"/>
                <a:sym typeface="Century Gothic"/>
              </a:rPr>
              <a:t>Audio Real</a:t>
            </a:r>
            <a:endParaRPr/>
          </a:p>
        </p:txBody>
      </p:sp>
      <p:sp>
        <p:nvSpPr>
          <p:cNvPr id="363" name="Google Shape;363;p23"/>
          <p:cNvSpPr txBox="1"/>
          <p:nvPr/>
        </p:nvSpPr>
        <p:spPr>
          <a:xfrm>
            <a:off x="7371434" y="2986240"/>
            <a:ext cx="4064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a:solidFill>
                  <a:schemeClr val="lt1"/>
                </a:solidFill>
                <a:latin typeface="Century Gothic"/>
                <a:ea typeface="Century Gothic"/>
                <a:cs typeface="Century Gothic"/>
                <a:sym typeface="Century Gothic"/>
              </a:rPr>
              <a:t>Audio generado</a:t>
            </a:r>
            <a:endParaRPr/>
          </a:p>
        </p:txBody>
      </p:sp>
      <p:pic>
        <p:nvPicPr>
          <p:cNvPr id="2" name="Real audio">
            <a:hlinkClick r:id="" action="ppaction://media"/>
            <a:extLst>
              <a:ext uri="{FF2B5EF4-FFF2-40B4-BE49-F238E27FC236}">
                <a16:creationId xmlns:a16="http://schemas.microsoft.com/office/drawing/2014/main" id="{FB98DCAE-7AED-44E7-85DB-F1B784D0F88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117280" y="4561412"/>
            <a:ext cx="609600" cy="609600"/>
          </a:xfrm>
          <a:prstGeom prst="rect">
            <a:avLst/>
          </a:prstGeom>
        </p:spPr>
      </p:pic>
      <p:pic>
        <p:nvPicPr>
          <p:cNvPr id="3" name="Audio autoendocer">
            <a:hlinkClick r:id="" action="ppaction://media"/>
            <a:extLst>
              <a:ext uri="{FF2B5EF4-FFF2-40B4-BE49-F238E27FC236}">
                <a16:creationId xmlns:a16="http://schemas.microsoft.com/office/drawing/2014/main" id="{90B67625-4A9A-4830-83DE-18E224765BB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098634" y="455010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8"/>
        <p:cNvGrpSpPr/>
        <p:nvPr/>
      </p:nvGrpSpPr>
      <p:grpSpPr>
        <a:xfrm>
          <a:off x="0" y="0"/>
          <a:ext cx="0" cy="0"/>
          <a:chOff x="0" y="0"/>
          <a:chExt cx="0" cy="0"/>
        </a:xfrm>
      </p:grpSpPr>
      <p:sp>
        <p:nvSpPr>
          <p:cNvPr id="369" name="Google Shape;369;p2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70" name="Google Shape;370;p24" descr="Bombilla en fondo amarillo con rayos de luz y cable pintados"/>
          <p:cNvPicPr preferRelativeResize="0"/>
          <p:nvPr/>
        </p:nvPicPr>
        <p:blipFill rotWithShape="1">
          <a:blip r:embed="rId3">
            <a:alphaModFix amt="30000"/>
          </a:blip>
          <a:srcRect t="8537"/>
          <a:stretch/>
        </p:blipFill>
        <p:spPr>
          <a:xfrm>
            <a:off x="20" y="10"/>
            <a:ext cx="12191980" cy="6857990"/>
          </a:xfrm>
          <a:prstGeom prst="rect">
            <a:avLst/>
          </a:prstGeom>
          <a:noFill/>
          <a:ln>
            <a:noFill/>
          </a:ln>
        </p:spPr>
      </p:pic>
      <p:sp>
        <p:nvSpPr>
          <p:cNvPr id="371" name="Google Shape;371;p24"/>
          <p:cNvSpPr txBox="1">
            <a:spLocks noGrp="1"/>
          </p:cNvSpPr>
          <p:nvPr>
            <p:ph type="title"/>
          </p:nvPr>
        </p:nvSpPr>
        <p:spPr>
          <a:xfrm>
            <a:off x="587829" y="372487"/>
            <a:ext cx="4685522"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CO"/>
              <a:t>CONCLUSIONES</a:t>
            </a:r>
            <a:endParaRPr/>
          </a:p>
        </p:txBody>
      </p:sp>
      <p:sp>
        <p:nvSpPr>
          <p:cNvPr id="372" name="Google Shape;372;p24"/>
          <p:cNvSpPr txBox="1">
            <a:spLocks noGrp="1"/>
          </p:cNvSpPr>
          <p:nvPr>
            <p:ph type="body" idx="1"/>
          </p:nvPr>
        </p:nvSpPr>
        <p:spPr>
          <a:xfrm>
            <a:off x="587825" y="1899821"/>
            <a:ext cx="10571700" cy="4599629"/>
          </a:xfrm>
          <a:prstGeom prst="rect">
            <a:avLst/>
          </a:prstGeom>
          <a:noFill/>
          <a:ln>
            <a:noFill/>
          </a:ln>
        </p:spPr>
        <p:txBody>
          <a:bodyPr spcFirstLastPara="1" wrap="square" lIns="91425" tIns="45700" rIns="91425" bIns="45700" anchor="t" anchorCtr="0">
            <a:normAutofit/>
          </a:bodyPr>
          <a:lstStyle/>
          <a:p>
            <a:pPr marL="228600" lvl="0" indent="-88900" algn="just" rtl="0">
              <a:lnSpc>
                <a:spcPct val="100000"/>
              </a:lnSpc>
              <a:spcBef>
                <a:spcPts val="0"/>
              </a:spcBef>
              <a:spcAft>
                <a:spcPts val="0"/>
              </a:spcAft>
              <a:buClr>
                <a:schemeClr val="lt1"/>
              </a:buClr>
              <a:buSzPct val="100000"/>
              <a:buNone/>
            </a:pPr>
            <a:r>
              <a:rPr lang="es-CO" dirty="0"/>
              <a:t>Para este proyecto funcionó mucho mejor la implementación de una RNN para la clasificación de géneros aunque no se haya obtenido la precisión esperada y esto puede deberse a que para este tipo de problemas la “memoria” es bastante relevante. </a:t>
            </a:r>
            <a:endParaRPr dirty="0"/>
          </a:p>
          <a:p>
            <a:pPr marL="228600" lvl="0" indent="-88900" algn="just" rtl="0">
              <a:lnSpc>
                <a:spcPct val="100000"/>
              </a:lnSpc>
              <a:spcBef>
                <a:spcPts val="0"/>
              </a:spcBef>
              <a:spcAft>
                <a:spcPts val="0"/>
              </a:spcAft>
              <a:buClr>
                <a:schemeClr val="lt1"/>
              </a:buClr>
              <a:buSzPct val="100000"/>
              <a:buNone/>
            </a:pPr>
            <a:endParaRPr dirty="0"/>
          </a:p>
          <a:p>
            <a:pPr marL="228600" lvl="0" indent="-88900" algn="just" rtl="0">
              <a:lnSpc>
                <a:spcPct val="100000"/>
              </a:lnSpc>
              <a:spcBef>
                <a:spcPts val="0"/>
              </a:spcBef>
              <a:spcAft>
                <a:spcPts val="0"/>
              </a:spcAft>
              <a:buClr>
                <a:schemeClr val="lt1"/>
              </a:buClr>
              <a:buSzPct val="100000"/>
              <a:buNone/>
            </a:pPr>
            <a:r>
              <a:rPr lang="es-CO" dirty="0"/>
              <a:t>La música tiene un ritmo y una secuencia que tiene que estar muy bien concatenada para que sea amigable al oído y cada género tiene su “ítem” que lo hace especial y diferente.</a:t>
            </a:r>
            <a:endParaRPr dirty="0"/>
          </a:p>
          <a:p>
            <a:pPr marL="228600" lvl="0" indent="-88900" algn="just" rtl="0">
              <a:lnSpc>
                <a:spcPct val="100000"/>
              </a:lnSpc>
              <a:spcBef>
                <a:spcPts val="0"/>
              </a:spcBef>
              <a:spcAft>
                <a:spcPts val="0"/>
              </a:spcAft>
              <a:buClr>
                <a:schemeClr val="lt1"/>
              </a:buClr>
              <a:buSzPct val="100000"/>
              <a:buNone/>
            </a:pPr>
            <a:endParaRPr dirty="0"/>
          </a:p>
          <a:p>
            <a:pPr marL="228600" lvl="0" indent="-88900" algn="just" rtl="0">
              <a:lnSpc>
                <a:spcPct val="100000"/>
              </a:lnSpc>
              <a:spcBef>
                <a:spcPts val="0"/>
              </a:spcBef>
              <a:spcAft>
                <a:spcPts val="0"/>
              </a:spcAft>
              <a:buClr>
                <a:schemeClr val="lt1"/>
              </a:buClr>
              <a:buSzPct val="100000"/>
              <a:buNone/>
            </a:pPr>
            <a:r>
              <a:rPr lang="es-CO" dirty="0"/>
              <a:t>Este es un proyecto en marcha y se deja como consejo que el siguiente paso a seguir, sea la implementación de una red convolucional(CNN) embebida a una RNN, existen antecedentes de esto y quizá mejore la precisión con la cual se clasifica.</a:t>
            </a:r>
            <a:endParaRPr dirty="0"/>
          </a:p>
          <a:p>
            <a:pPr marL="228600" lvl="0" indent="-88900" algn="l" rtl="0">
              <a:lnSpc>
                <a:spcPct val="90000"/>
              </a:lnSpc>
              <a:spcBef>
                <a:spcPts val="0"/>
              </a:spcBef>
              <a:spcAft>
                <a:spcPts val="0"/>
              </a:spcAft>
              <a:buClr>
                <a:schemeClr val="lt1"/>
              </a:buClr>
              <a:buSzPct val="10000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6"/>
        <p:cNvGrpSpPr/>
        <p:nvPr/>
      </p:nvGrpSpPr>
      <p:grpSpPr>
        <a:xfrm>
          <a:off x="0" y="0"/>
          <a:ext cx="0" cy="0"/>
          <a:chOff x="0" y="0"/>
          <a:chExt cx="0" cy="0"/>
        </a:xfrm>
      </p:grpSpPr>
      <p:pic>
        <p:nvPicPr>
          <p:cNvPr id="377" name="Google Shape;377;p25"/>
          <p:cNvPicPr preferRelativeResize="0"/>
          <p:nvPr/>
        </p:nvPicPr>
        <p:blipFill rotWithShape="1">
          <a:blip r:embed="rId3">
            <a:alphaModFix/>
          </a:blip>
          <a:srcRect/>
          <a:stretch/>
        </p:blipFill>
        <p:spPr>
          <a:xfrm>
            <a:off x="0" y="0"/>
            <a:ext cx="12192000" cy="1441450"/>
          </a:xfrm>
          <a:prstGeom prst="rect">
            <a:avLst/>
          </a:prstGeom>
          <a:noFill/>
          <a:ln>
            <a:noFill/>
          </a:ln>
        </p:spPr>
      </p:pic>
      <p:pic>
        <p:nvPicPr>
          <p:cNvPr id="378" name="Google Shape;378;p25"/>
          <p:cNvPicPr preferRelativeResize="0"/>
          <p:nvPr/>
        </p:nvPicPr>
        <p:blipFill rotWithShape="1">
          <a:blip r:embed="rId4">
            <a:alphaModFix/>
          </a:blip>
          <a:srcRect/>
          <a:stretch/>
        </p:blipFill>
        <p:spPr>
          <a:xfrm>
            <a:off x="0" y="4375150"/>
            <a:ext cx="12192000" cy="2482850"/>
          </a:xfrm>
          <a:prstGeom prst="rect">
            <a:avLst/>
          </a:prstGeom>
          <a:noFill/>
          <a:ln>
            <a:noFill/>
          </a:ln>
        </p:spPr>
      </p:pic>
      <p:pic>
        <p:nvPicPr>
          <p:cNvPr id="379" name="Google Shape;379;p25" descr="Lupa sobre fondo claro"/>
          <p:cNvPicPr preferRelativeResize="0"/>
          <p:nvPr/>
        </p:nvPicPr>
        <p:blipFill rotWithShape="1">
          <a:blip r:embed="rId5">
            <a:alphaModFix amt="40000"/>
          </a:blip>
          <a:srcRect b="15730"/>
          <a:stretch/>
        </p:blipFill>
        <p:spPr>
          <a:xfrm>
            <a:off x="20" y="10"/>
            <a:ext cx="12191980" cy="6857990"/>
          </a:xfrm>
          <a:prstGeom prst="rect">
            <a:avLst/>
          </a:prstGeom>
          <a:noFill/>
          <a:ln>
            <a:noFill/>
          </a:ln>
        </p:spPr>
      </p:pic>
      <p:sp>
        <p:nvSpPr>
          <p:cNvPr id="380" name="Google Shape;380;p25"/>
          <p:cNvSpPr txBox="1">
            <a:spLocks noGrp="1"/>
          </p:cNvSpPr>
          <p:nvPr>
            <p:ph type="title"/>
          </p:nvPr>
        </p:nvSpPr>
        <p:spPr>
          <a:xfrm>
            <a:off x="543339" y="1727338"/>
            <a:ext cx="5035826" cy="2361924"/>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Century Gothic"/>
              <a:buNone/>
            </a:pPr>
            <a:r>
              <a:rPr lang="es-CO" sz="6000"/>
              <a:t>GRACIAS POR SU ATENCIÓN!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7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CO"/>
              <a:t>CONJUNTO DE DATOS</a:t>
            </a:r>
            <a:endParaRPr/>
          </a:p>
        </p:txBody>
      </p:sp>
      <p:pic>
        <p:nvPicPr>
          <p:cNvPr id="171" name="Google Shape;171;p3" descr="Classical Music - playlist by Germán García Lillo | Spotify"/>
          <p:cNvPicPr preferRelativeResize="0"/>
          <p:nvPr/>
        </p:nvPicPr>
        <p:blipFill rotWithShape="1">
          <a:blip r:embed="rId3">
            <a:alphaModFix/>
          </a:blip>
          <a:srcRect/>
          <a:stretch/>
        </p:blipFill>
        <p:spPr>
          <a:xfrm>
            <a:off x="2297274" y="2107745"/>
            <a:ext cx="1864179" cy="1864179"/>
          </a:xfrm>
          <a:prstGeom prst="rect">
            <a:avLst/>
          </a:prstGeom>
          <a:noFill/>
          <a:ln>
            <a:noFill/>
          </a:ln>
        </p:spPr>
      </p:pic>
      <p:pic>
        <p:nvPicPr>
          <p:cNvPr id="172" name="Google Shape;172;p3" descr="Blues, definición del estilo de música. BigGigBag"/>
          <p:cNvPicPr preferRelativeResize="0"/>
          <p:nvPr/>
        </p:nvPicPr>
        <p:blipFill rotWithShape="1">
          <a:blip r:embed="rId4">
            <a:alphaModFix/>
          </a:blip>
          <a:srcRect/>
          <a:stretch/>
        </p:blipFill>
        <p:spPr>
          <a:xfrm>
            <a:off x="109247" y="2342878"/>
            <a:ext cx="1864179" cy="1391920"/>
          </a:xfrm>
          <a:prstGeom prst="rect">
            <a:avLst/>
          </a:prstGeom>
          <a:noFill/>
          <a:ln>
            <a:noFill/>
          </a:ln>
        </p:spPr>
      </p:pic>
      <p:pic>
        <p:nvPicPr>
          <p:cNvPr id="173" name="Google Shape;173;p3" descr="Country Music Songs for Android - APK Download"/>
          <p:cNvPicPr preferRelativeResize="0"/>
          <p:nvPr/>
        </p:nvPicPr>
        <p:blipFill rotWithShape="1">
          <a:blip r:embed="rId5">
            <a:alphaModFix/>
          </a:blip>
          <a:srcRect/>
          <a:stretch/>
        </p:blipFill>
        <p:spPr>
          <a:xfrm>
            <a:off x="4481802" y="2107745"/>
            <a:ext cx="1914720" cy="1914720"/>
          </a:xfrm>
          <a:prstGeom prst="rect">
            <a:avLst/>
          </a:prstGeom>
          <a:noFill/>
          <a:ln>
            <a:noFill/>
          </a:ln>
        </p:spPr>
      </p:pic>
      <p:pic>
        <p:nvPicPr>
          <p:cNvPr id="174" name="Google Shape;174;p3" descr="Disco Disco Music Disko Dancing 4k Ultra Hd fondo de pantalla para  computadora portátil de escritorio tableta teléfonos móviles y TV 3840 ×  2400, Fondo de pantalla HD | Wallpaperbetter"/>
          <p:cNvPicPr preferRelativeResize="0"/>
          <p:nvPr/>
        </p:nvPicPr>
        <p:blipFill rotWithShape="1">
          <a:blip r:embed="rId6">
            <a:alphaModFix/>
          </a:blip>
          <a:srcRect/>
          <a:stretch/>
        </p:blipFill>
        <p:spPr>
          <a:xfrm>
            <a:off x="6720370" y="2369145"/>
            <a:ext cx="2381639" cy="1488524"/>
          </a:xfrm>
          <a:prstGeom prst="rect">
            <a:avLst/>
          </a:prstGeom>
          <a:noFill/>
          <a:ln>
            <a:noFill/>
          </a:ln>
        </p:spPr>
      </p:pic>
      <p:pic>
        <p:nvPicPr>
          <p:cNvPr id="175" name="Google Shape;175;p3" descr="Hip hop music party in graffiti style Royalty Free Vector"/>
          <p:cNvPicPr preferRelativeResize="0"/>
          <p:nvPr/>
        </p:nvPicPr>
        <p:blipFill rotWithShape="1">
          <a:blip r:embed="rId7">
            <a:alphaModFix/>
          </a:blip>
          <a:srcRect b="8511"/>
          <a:stretch/>
        </p:blipFill>
        <p:spPr>
          <a:xfrm>
            <a:off x="9425857" y="1965741"/>
            <a:ext cx="2172094" cy="2146195"/>
          </a:xfrm>
          <a:prstGeom prst="rect">
            <a:avLst/>
          </a:prstGeom>
          <a:noFill/>
          <a:ln>
            <a:noFill/>
          </a:ln>
        </p:spPr>
      </p:pic>
      <p:pic>
        <p:nvPicPr>
          <p:cNvPr id="176" name="Google Shape;176;p3" descr="Jazz Music - Inicio | Facebook"/>
          <p:cNvPicPr preferRelativeResize="0"/>
          <p:nvPr/>
        </p:nvPicPr>
        <p:blipFill rotWithShape="1">
          <a:blip r:embed="rId8">
            <a:alphaModFix/>
          </a:blip>
          <a:srcRect/>
          <a:stretch/>
        </p:blipFill>
        <p:spPr>
          <a:xfrm>
            <a:off x="276745" y="4866498"/>
            <a:ext cx="2020529" cy="1391920"/>
          </a:xfrm>
          <a:prstGeom prst="rect">
            <a:avLst/>
          </a:prstGeom>
          <a:noFill/>
          <a:ln>
            <a:noFill/>
          </a:ln>
        </p:spPr>
      </p:pic>
      <p:pic>
        <p:nvPicPr>
          <p:cNvPr id="177" name="Google Shape;177;p3" descr="Best Metal Music - Inicio | Facebook"/>
          <p:cNvPicPr preferRelativeResize="0"/>
          <p:nvPr/>
        </p:nvPicPr>
        <p:blipFill rotWithShape="1">
          <a:blip r:embed="rId9">
            <a:alphaModFix/>
          </a:blip>
          <a:srcRect/>
          <a:stretch/>
        </p:blipFill>
        <p:spPr>
          <a:xfrm>
            <a:off x="2893928" y="4594775"/>
            <a:ext cx="1793612" cy="1785640"/>
          </a:xfrm>
          <a:prstGeom prst="rect">
            <a:avLst/>
          </a:prstGeom>
          <a:noFill/>
          <a:ln>
            <a:noFill/>
          </a:ln>
        </p:spPr>
      </p:pic>
      <p:pic>
        <p:nvPicPr>
          <p:cNvPr id="178" name="Google Shape;178;p3" descr="Fotos de Pop music de stock, Pop music imágenes libres de derechos |  Depositphotos®"/>
          <p:cNvPicPr preferRelativeResize="0"/>
          <p:nvPr/>
        </p:nvPicPr>
        <p:blipFill rotWithShape="1">
          <a:blip r:embed="rId10">
            <a:alphaModFix/>
          </a:blip>
          <a:srcRect l="9978" t="7916" r="12350" b="6740"/>
          <a:stretch/>
        </p:blipFill>
        <p:spPr>
          <a:xfrm>
            <a:off x="5284194" y="4641733"/>
            <a:ext cx="1675899" cy="1841448"/>
          </a:xfrm>
          <a:prstGeom prst="rect">
            <a:avLst/>
          </a:prstGeom>
          <a:noFill/>
          <a:ln>
            <a:noFill/>
          </a:ln>
        </p:spPr>
      </p:pic>
      <p:pic>
        <p:nvPicPr>
          <p:cNvPr id="179" name="Google Shape;179;p3" descr="Reggae music Royalty Free Vector Image - VectorStock"/>
          <p:cNvPicPr preferRelativeResize="0"/>
          <p:nvPr/>
        </p:nvPicPr>
        <p:blipFill rotWithShape="1">
          <a:blip r:embed="rId11">
            <a:alphaModFix/>
          </a:blip>
          <a:srcRect b="9770"/>
          <a:stretch/>
        </p:blipFill>
        <p:spPr>
          <a:xfrm>
            <a:off x="7556747" y="4716684"/>
            <a:ext cx="1735848" cy="1691547"/>
          </a:xfrm>
          <a:prstGeom prst="rect">
            <a:avLst/>
          </a:prstGeom>
          <a:noFill/>
          <a:ln>
            <a:noFill/>
          </a:ln>
        </p:spPr>
      </p:pic>
      <p:pic>
        <p:nvPicPr>
          <p:cNvPr id="180" name="Google Shape;180;p3" descr="Bandera De Vector O Emblema Con Palabras Música De Rock, Guitarra Eléctrica  Con Alas En El Fondo De Un Pentagrama Ilustraciones Vectoriales, Clip Art  Vectorizado Libre De Derechos. Image 89699839."/>
          <p:cNvPicPr preferRelativeResize="0"/>
          <p:nvPr/>
        </p:nvPicPr>
        <p:blipFill rotWithShape="1">
          <a:blip r:embed="rId12">
            <a:alphaModFix/>
          </a:blip>
          <a:srcRect l="7540" t="2447" r="8727" b="6567"/>
          <a:stretch/>
        </p:blipFill>
        <p:spPr>
          <a:xfrm>
            <a:off x="9889248" y="4659637"/>
            <a:ext cx="1735847" cy="18862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4"/>
          <p:cNvSpPr txBox="1">
            <a:spLocks noGrp="1"/>
          </p:cNvSpPr>
          <p:nvPr>
            <p:ph type="title"/>
          </p:nvPr>
        </p:nvSpPr>
        <p:spPr>
          <a:xfrm>
            <a:off x="5459895" y="463826"/>
            <a:ext cx="5465345" cy="841942"/>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CO" dirty="0"/>
              <a:t>ELEMENTOS DATASET</a:t>
            </a:r>
            <a:endParaRPr dirty="0"/>
          </a:p>
        </p:txBody>
      </p:sp>
      <p:sp>
        <p:nvSpPr>
          <p:cNvPr id="186" name="Google Shape;186;p4"/>
          <p:cNvSpPr txBox="1"/>
          <p:nvPr/>
        </p:nvSpPr>
        <p:spPr>
          <a:xfrm>
            <a:off x="1461017" y="1367293"/>
            <a:ext cx="9269963" cy="1293028"/>
          </a:xfrm>
          <a:prstGeom prst="rect">
            <a:avLst/>
          </a:prstGeom>
          <a:noFill/>
          <a:ln>
            <a:noFill/>
          </a:ln>
        </p:spPr>
        <p:txBody>
          <a:bodyPr spcFirstLastPara="1" wrap="square" lIns="91425" tIns="45700" rIns="91425" bIns="45700" anchor="t" anchorCtr="0">
            <a:normAutofit fontScale="92500"/>
          </a:bodyPr>
          <a:lstStyle/>
          <a:p>
            <a:pPr marL="285750" marR="0" lvl="0" indent="-228600" algn="l" rtl="0">
              <a:lnSpc>
                <a:spcPct val="90000"/>
              </a:lnSpc>
              <a:spcBef>
                <a:spcPts val="0"/>
              </a:spcBef>
              <a:spcAft>
                <a:spcPts val="0"/>
              </a:spcAft>
              <a:buClr>
                <a:schemeClr val="lt1"/>
              </a:buClr>
              <a:buSzPct val="100000"/>
              <a:buFont typeface="Arial"/>
              <a:buChar char="•"/>
            </a:pPr>
            <a:r>
              <a:rPr lang="es-CO" sz="2400" b="0" i="0" u="none" strike="noStrike" cap="none">
                <a:solidFill>
                  <a:schemeClr val="lt1"/>
                </a:solidFill>
                <a:latin typeface="Century Gothic"/>
                <a:ea typeface="Century Gothic"/>
                <a:cs typeface="Century Gothic"/>
                <a:sym typeface="Century Gothic"/>
              </a:rPr>
              <a:t>Archivos de audio de 3 y 30 segundos de cada género musical.</a:t>
            </a:r>
            <a:endParaRPr/>
          </a:p>
          <a:p>
            <a:pPr marL="285750" marR="0" lvl="0" indent="-228600" algn="l" rtl="0">
              <a:lnSpc>
                <a:spcPct val="90000"/>
              </a:lnSpc>
              <a:spcBef>
                <a:spcPts val="600"/>
              </a:spcBef>
              <a:spcAft>
                <a:spcPts val="0"/>
              </a:spcAft>
              <a:buClr>
                <a:schemeClr val="lt1"/>
              </a:buClr>
              <a:buSzPct val="100000"/>
              <a:buFont typeface="Arial"/>
              <a:buChar char="•"/>
            </a:pPr>
            <a:r>
              <a:rPr lang="es-CO" sz="2400" b="0" i="0" u="none" strike="noStrike" cap="none">
                <a:solidFill>
                  <a:schemeClr val="lt1"/>
                </a:solidFill>
                <a:latin typeface="Century Gothic"/>
                <a:ea typeface="Century Gothic"/>
                <a:cs typeface="Century Gothic"/>
                <a:sym typeface="Century Gothic"/>
              </a:rPr>
              <a:t>Imágenes de las ondas de sonido de cada género musical.</a:t>
            </a:r>
            <a:endParaRPr/>
          </a:p>
          <a:p>
            <a:pPr marL="285750" marR="0" lvl="0" indent="-228600" algn="l" rtl="0">
              <a:lnSpc>
                <a:spcPct val="90000"/>
              </a:lnSpc>
              <a:spcBef>
                <a:spcPts val="600"/>
              </a:spcBef>
              <a:spcAft>
                <a:spcPts val="0"/>
              </a:spcAft>
              <a:buClr>
                <a:schemeClr val="lt1"/>
              </a:buClr>
              <a:buSzPct val="100000"/>
              <a:buFont typeface="Arial"/>
              <a:buChar char="•"/>
            </a:pPr>
            <a:r>
              <a:rPr lang="es-CO" sz="2400" b="0" i="0" u="none" strike="noStrike" cap="none">
                <a:solidFill>
                  <a:schemeClr val="lt1"/>
                </a:solidFill>
                <a:latin typeface="Century Gothic"/>
                <a:ea typeface="Century Gothic"/>
                <a:cs typeface="Century Gothic"/>
                <a:sym typeface="Century Gothic"/>
              </a:rPr>
              <a:t>2 CSV's con información acerca de los archivos de audio.</a:t>
            </a:r>
            <a:endParaRPr/>
          </a:p>
        </p:txBody>
      </p:sp>
      <p:pic>
        <p:nvPicPr>
          <p:cNvPr id="187" name="Google Shape;187;p4"/>
          <p:cNvPicPr preferRelativeResize="0"/>
          <p:nvPr/>
        </p:nvPicPr>
        <p:blipFill rotWithShape="1">
          <a:blip r:embed="rId5">
            <a:alphaModFix/>
          </a:blip>
          <a:srcRect l="-760" t="-1" r="1156" b="4"/>
          <a:stretch/>
        </p:blipFill>
        <p:spPr>
          <a:xfrm>
            <a:off x="340904" y="2721846"/>
            <a:ext cx="5887616" cy="2377440"/>
          </a:xfrm>
          <a:prstGeom prst="rect">
            <a:avLst/>
          </a:prstGeom>
          <a:noFill/>
          <a:ln>
            <a:noFill/>
          </a:ln>
        </p:spPr>
      </p:pic>
      <p:pic>
        <p:nvPicPr>
          <p:cNvPr id="188" name="Google Shape;188;p4"/>
          <p:cNvPicPr preferRelativeResize="0"/>
          <p:nvPr/>
        </p:nvPicPr>
        <p:blipFill rotWithShape="1">
          <a:blip r:embed="rId6">
            <a:alphaModFix/>
          </a:blip>
          <a:srcRect l="3778" t="13343" r="363"/>
          <a:stretch/>
        </p:blipFill>
        <p:spPr>
          <a:xfrm>
            <a:off x="6401414" y="2721846"/>
            <a:ext cx="5595455" cy="2377440"/>
          </a:xfrm>
          <a:prstGeom prst="rect">
            <a:avLst/>
          </a:prstGeom>
          <a:noFill/>
          <a:ln>
            <a:noFill/>
          </a:ln>
        </p:spPr>
      </p:pic>
      <p:pic>
        <p:nvPicPr>
          <p:cNvPr id="2" name="reggae.00006">
            <a:hlinkClick r:id="" action="ppaction://media"/>
            <a:extLst>
              <a:ext uri="{FF2B5EF4-FFF2-40B4-BE49-F238E27FC236}">
                <a16:creationId xmlns:a16="http://schemas.microsoft.com/office/drawing/2014/main" id="{34B8B754-AA6B-48EE-BAD1-DDDDDE0AB1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27646" y="549070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93"/>
        <p:cNvGrpSpPr/>
        <p:nvPr/>
      </p:nvGrpSpPr>
      <p:grpSpPr>
        <a:xfrm>
          <a:off x="0" y="0"/>
          <a:ext cx="0" cy="0"/>
          <a:chOff x="0" y="0"/>
          <a:chExt cx="0" cy="0"/>
        </a:xfrm>
      </p:grpSpPr>
      <p:sp>
        <p:nvSpPr>
          <p:cNvPr id="194" name="Google Shape;194;p5"/>
          <p:cNvSpPr/>
          <p:nvPr/>
        </p:nvSpPr>
        <p:spPr>
          <a:xfrm>
            <a:off x="0" y="0"/>
            <a:ext cx="12192000" cy="68580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5" name="Google Shape;195;p5"/>
          <p:cNvSpPr/>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pic>
        <p:nvPicPr>
          <p:cNvPr id="196" name="Google Shape;196;p5"/>
          <p:cNvPicPr preferRelativeResize="0"/>
          <p:nvPr/>
        </p:nvPicPr>
        <p:blipFill rotWithShape="1">
          <a:blip r:embed="rId3">
            <a:alphaModFix/>
          </a:blip>
          <a:srcRect t="-531" r="43745" b="531"/>
          <a:stretch/>
        </p:blipFill>
        <p:spPr>
          <a:xfrm rot="-5400000">
            <a:off x="7521575" y="2187578"/>
            <a:ext cx="6857999" cy="2482850"/>
          </a:xfrm>
          <a:prstGeom prst="rect">
            <a:avLst/>
          </a:prstGeom>
          <a:noFill/>
          <a:ln>
            <a:noFill/>
          </a:ln>
        </p:spPr>
      </p:pic>
      <p:sp>
        <p:nvSpPr>
          <p:cNvPr id="197" name="Google Shape;197;p5"/>
          <p:cNvSpPr txBox="1">
            <a:spLocks noGrp="1"/>
          </p:cNvSpPr>
          <p:nvPr>
            <p:ph type="title"/>
          </p:nvPr>
        </p:nvSpPr>
        <p:spPr>
          <a:xfrm>
            <a:off x="7877897" y="1327169"/>
            <a:ext cx="3873835" cy="41995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entury Gothic"/>
              <a:buNone/>
            </a:pPr>
            <a:r>
              <a:rPr lang="es-CO">
                <a:solidFill>
                  <a:srgbClr val="FFFFFF"/>
                </a:solidFill>
              </a:rPr>
              <a:t>SE CONVIRTIÓ EL AUDIO A UN DATAFRAME</a:t>
            </a:r>
            <a:endParaRPr/>
          </a:p>
        </p:txBody>
      </p:sp>
      <p:pic>
        <p:nvPicPr>
          <p:cNvPr id="198" name="Google Shape;198;p5"/>
          <p:cNvPicPr preferRelativeResize="0"/>
          <p:nvPr/>
        </p:nvPicPr>
        <p:blipFill rotWithShape="1">
          <a:blip r:embed="rId4">
            <a:alphaModFix/>
          </a:blip>
          <a:srcRect/>
          <a:stretch/>
        </p:blipFill>
        <p:spPr>
          <a:xfrm>
            <a:off x="1196749" y="567109"/>
            <a:ext cx="4899251" cy="57237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
        <p:cNvGrpSpPr/>
        <p:nvPr/>
      </p:nvGrpSpPr>
      <p:grpSpPr>
        <a:xfrm>
          <a:off x="0" y="0"/>
          <a:ext cx="0" cy="0"/>
          <a:chOff x="0" y="0"/>
          <a:chExt cx="0" cy="0"/>
        </a:xfrm>
      </p:grpSpPr>
      <p:pic>
        <p:nvPicPr>
          <p:cNvPr id="203" name="Google Shape;203;p6"/>
          <p:cNvPicPr preferRelativeResize="0"/>
          <p:nvPr/>
        </p:nvPicPr>
        <p:blipFill rotWithShape="1">
          <a:blip r:embed="rId3">
            <a:alphaModFix/>
          </a:blip>
          <a:srcRect/>
          <a:stretch/>
        </p:blipFill>
        <p:spPr>
          <a:xfrm>
            <a:off x="0" y="0"/>
            <a:ext cx="12192000" cy="1441450"/>
          </a:xfrm>
          <a:prstGeom prst="rect">
            <a:avLst/>
          </a:prstGeom>
          <a:noFill/>
          <a:ln>
            <a:noFill/>
          </a:ln>
        </p:spPr>
      </p:pic>
      <p:pic>
        <p:nvPicPr>
          <p:cNvPr id="204" name="Google Shape;204;p6"/>
          <p:cNvPicPr preferRelativeResize="0"/>
          <p:nvPr/>
        </p:nvPicPr>
        <p:blipFill rotWithShape="1">
          <a:blip r:embed="rId4">
            <a:alphaModFix/>
          </a:blip>
          <a:srcRect/>
          <a:stretch/>
        </p:blipFill>
        <p:spPr>
          <a:xfrm>
            <a:off x="0" y="4375150"/>
            <a:ext cx="12192000" cy="2482850"/>
          </a:xfrm>
          <a:prstGeom prst="rect">
            <a:avLst/>
          </a:prstGeom>
          <a:noFill/>
          <a:ln>
            <a:noFill/>
          </a:ln>
        </p:spPr>
      </p:pic>
      <p:sp>
        <p:nvSpPr>
          <p:cNvPr id="205" name="Google Shape;205;p6"/>
          <p:cNvSpPr txBox="1">
            <a:spLocks noGrp="1"/>
          </p:cNvSpPr>
          <p:nvPr>
            <p:ph type="title"/>
          </p:nvPr>
        </p:nvSpPr>
        <p:spPr>
          <a:xfrm>
            <a:off x="8419340" y="673240"/>
            <a:ext cx="3148461" cy="344637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100"/>
              <a:buFont typeface="Century Gothic"/>
              <a:buNone/>
            </a:pPr>
            <a:r>
              <a:rPr lang="es-CO" sz="4100"/>
              <a:t>CREACIÓN RED NEURONAL</a:t>
            </a:r>
            <a:endParaRPr/>
          </a:p>
        </p:txBody>
      </p:sp>
      <p:sp>
        <p:nvSpPr>
          <p:cNvPr id="206" name="Google Shape;206;p6"/>
          <p:cNvSpPr/>
          <p:nvPr/>
        </p:nvSpPr>
        <p:spPr>
          <a:xfrm>
            <a:off x="7946782" y="-1"/>
            <a:ext cx="4245218" cy="53671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7" name="Google Shape;207;p6"/>
          <p:cNvSpPr/>
          <p:nvPr/>
        </p:nvSpPr>
        <p:spPr>
          <a:xfrm>
            <a:off x="0" y="0"/>
            <a:ext cx="7961243"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8" name="Google Shape;208;p6"/>
          <p:cNvSpPr/>
          <p:nvPr/>
        </p:nvSpPr>
        <p:spPr>
          <a:xfrm>
            <a:off x="458097" y="488844"/>
            <a:ext cx="3731895" cy="352604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209" name="Google Shape;209;p6"/>
          <p:cNvPicPr preferRelativeResize="0"/>
          <p:nvPr/>
        </p:nvPicPr>
        <p:blipFill rotWithShape="1">
          <a:blip r:embed="rId5">
            <a:alphaModFix/>
          </a:blip>
          <a:srcRect t="3978" r="3" b="6496"/>
          <a:stretch/>
        </p:blipFill>
        <p:spPr>
          <a:xfrm>
            <a:off x="458097" y="1232305"/>
            <a:ext cx="3715805" cy="1746503"/>
          </a:xfrm>
          <a:prstGeom prst="rect">
            <a:avLst/>
          </a:prstGeom>
          <a:noFill/>
          <a:ln>
            <a:noFill/>
          </a:ln>
        </p:spPr>
      </p:pic>
      <p:sp>
        <p:nvSpPr>
          <p:cNvPr id="210" name="Google Shape;210;p6"/>
          <p:cNvSpPr/>
          <p:nvPr/>
        </p:nvSpPr>
        <p:spPr>
          <a:xfrm>
            <a:off x="4338650" y="604977"/>
            <a:ext cx="1998359" cy="2223847"/>
          </a:xfrm>
          <a:prstGeom prst="round1Rect">
            <a:avLst>
              <a:gd name="adj" fmla="val 11295"/>
            </a:avLst>
          </a:prstGeom>
          <a:solidFill>
            <a:schemeClr val="accent6">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1" name="Google Shape;211;p6"/>
          <p:cNvSpPr/>
          <p:nvPr/>
        </p:nvSpPr>
        <p:spPr>
          <a:xfrm rot="10800000">
            <a:off x="1769673" y="4118455"/>
            <a:ext cx="2417253" cy="1840846"/>
          </a:xfrm>
          <a:prstGeom prst="round1Rect">
            <a:avLst>
              <a:gd name="adj" fmla="val 11295"/>
            </a:avLst>
          </a:prstGeom>
          <a:solidFill>
            <a:schemeClr val="accent5">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2" name="Google Shape;212;p6"/>
          <p:cNvSpPr/>
          <p:nvPr/>
        </p:nvSpPr>
        <p:spPr>
          <a:xfrm>
            <a:off x="4347795" y="2989690"/>
            <a:ext cx="3023953" cy="33889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213" name="Google Shape;213;p6"/>
          <p:cNvPicPr preferRelativeResize="0"/>
          <p:nvPr/>
        </p:nvPicPr>
        <p:blipFill rotWithShape="1">
          <a:blip r:embed="rId6">
            <a:alphaModFix/>
          </a:blip>
          <a:srcRect t="-356" r="-5" b="3712"/>
          <a:stretch/>
        </p:blipFill>
        <p:spPr>
          <a:xfrm>
            <a:off x="4347795" y="2870557"/>
            <a:ext cx="3023953" cy="36872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CO"/>
              <a:t>SE REALIZA UN TESTEO Y SE REVISA EL ACCURACY</a:t>
            </a:r>
            <a:endParaRPr/>
          </a:p>
        </p:txBody>
      </p:sp>
      <p:pic>
        <p:nvPicPr>
          <p:cNvPr id="219" name="Google Shape;219;p7"/>
          <p:cNvPicPr preferRelativeResize="0"/>
          <p:nvPr/>
        </p:nvPicPr>
        <p:blipFill rotWithShape="1">
          <a:blip r:embed="rId5">
            <a:alphaModFix/>
          </a:blip>
          <a:srcRect/>
          <a:stretch/>
        </p:blipFill>
        <p:spPr>
          <a:xfrm>
            <a:off x="5081587" y="3039534"/>
            <a:ext cx="6753225" cy="2133600"/>
          </a:xfrm>
          <a:prstGeom prst="rect">
            <a:avLst/>
          </a:prstGeom>
          <a:noFill/>
          <a:ln>
            <a:noFill/>
          </a:ln>
        </p:spPr>
      </p:pic>
      <p:pic>
        <p:nvPicPr>
          <p:cNvPr id="220" name="Google Shape;220;p7"/>
          <p:cNvPicPr preferRelativeResize="0"/>
          <p:nvPr/>
        </p:nvPicPr>
        <p:blipFill rotWithShape="1">
          <a:blip r:embed="rId6">
            <a:alphaModFix/>
          </a:blip>
          <a:srcRect/>
          <a:stretch/>
        </p:blipFill>
        <p:spPr>
          <a:xfrm>
            <a:off x="742463" y="3251125"/>
            <a:ext cx="3646106" cy="1293028"/>
          </a:xfrm>
          <a:prstGeom prst="rect">
            <a:avLst/>
          </a:prstGeom>
          <a:noFill/>
          <a:ln>
            <a:noFill/>
          </a:ln>
        </p:spPr>
      </p:pic>
      <p:pic>
        <p:nvPicPr>
          <p:cNvPr id="2" name="classical.00020">
            <a:hlinkClick r:id="" action="ppaction://media"/>
            <a:extLst>
              <a:ext uri="{FF2B5EF4-FFF2-40B4-BE49-F238E27FC236}">
                <a16:creationId xmlns:a16="http://schemas.microsoft.com/office/drawing/2014/main" id="{0F2C43FF-DBCC-4621-8BB5-3B967D86E9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88855" y="538800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4C4C4C"/>
            </a:gs>
            <a:gs pos="50000">
              <a:srgbClr val="292929"/>
            </a:gs>
            <a:gs pos="100000">
              <a:schemeClr val="dk1"/>
            </a:gs>
          </a:gsLst>
          <a:lin ang="5400000" scaled="0"/>
        </a:gradFill>
        <a:effectLst/>
      </p:bgPr>
    </p:bg>
    <p:spTree>
      <p:nvGrpSpPr>
        <p:cNvPr id="1" name="Shape 224"/>
        <p:cNvGrpSpPr/>
        <p:nvPr/>
      </p:nvGrpSpPr>
      <p:grpSpPr>
        <a:xfrm>
          <a:off x="0" y="0"/>
          <a:ext cx="0" cy="0"/>
          <a:chOff x="0" y="0"/>
          <a:chExt cx="0" cy="0"/>
        </a:xfrm>
      </p:grpSpPr>
      <p:sp>
        <p:nvSpPr>
          <p:cNvPr id="225" name="Google Shape;225;p8"/>
          <p:cNvSpPr/>
          <p:nvPr/>
        </p:nvSpPr>
        <p:spPr>
          <a:xfrm>
            <a:off x="1" y="0"/>
            <a:ext cx="12192000" cy="6858000"/>
          </a:xfrm>
          <a:prstGeom prst="rect">
            <a:avLst/>
          </a:prstGeom>
          <a:gradFill>
            <a:gsLst>
              <a:gs pos="0">
                <a:srgbClr val="4C4C4C"/>
              </a:gs>
              <a:gs pos="50000">
                <a:srgbClr val="292929"/>
              </a:gs>
              <a:gs pos="100000">
                <a:schemeClr val="dk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26" name="Google Shape;226;p8"/>
          <p:cNvSpPr txBox="1">
            <a:spLocks noGrp="1"/>
          </p:cNvSpPr>
          <p:nvPr>
            <p:ph type="title"/>
          </p:nvPr>
        </p:nvSpPr>
        <p:spPr>
          <a:xfrm>
            <a:off x="683609" y="764372"/>
            <a:ext cx="3173688" cy="521601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CO"/>
              <a:t>TRANSFER LEARNING</a:t>
            </a:r>
            <a:endParaRPr/>
          </a:p>
        </p:txBody>
      </p:sp>
      <p:cxnSp>
        <p:nvCxnSpPr>
          <p:cNvPr id="227" name="Google Shape;227;p8"/>
          <p:cNvCxnSpPr/>
          <p:nvPr/>
        </p:nvCxnSpPr>
        <p:spPr>
          <a:xfrm>
            <a:off x="4127197" y="1923563"/>
            <a:ext cx="0" cy="3017520"/>
          </a:xfrm>
          <a:prstGeom prst="straightConnector1">
            <a:avLst/>
          </a:prstGeom>
          <a:noFill/>
          <a:ln w="19050" cap="flat" cmpd="sng">
            <a:solidFill>
              <a:schemeClr val="accent1"/>
            </a:solidFill>
            <a:prstDash val="solid"/>
            <a:round/>
            <a:headEnd type="none" w="sm" len="sm"/>
            <a:tailEnd type="none" w="sm" len="sm"/>
          </a:ln>
        </p:spPr>
      </p:cxnSp>
      <p:sp>
        <p:nvSpPr>
          <p:cNvPr id="228" name="Google Shape;228;p8"/>
          <p:cNvSpPr txBox="1">
            <a:spLocks noGrp="1"/>
          </p:cNvSpPr>
          <p:nvPr>
            <p:ph type="body" idx="1"/>
          </p:nvPr>
        </p:nvSpPr>
        <p:spPr>
          <a:xfrm>
            <a:off x="4370138" y="764372"/>
            <a:ext cx="7086600" cy="5216013"/>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lt1"/>
              </a:buClr>
              <a:buSzPts val="2800"/>
              <a:buChar char="•"/>
            </a:pPr>
            <a:r>
              <a:rPr lang="es-CO" sz="2800"/>
              <a:t>En este apartado se decidió, por el momento utilizar la red </a:t>
            </a:r>
            <a:r>
              <a:rPr lang="es-CO" sz="2800" b="1" i="1"/>
              <a:t>Xception y MobileNet</a:t>
            </a:r>
            <a:r>
              <a:rPr lang="es-CO" sz="2800"/>
              <a:t> debido a su eficacia y procederemos a mostrar el proceso realizado hasta llegar al resultado del entrenamiento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pic>
        <p:nvPicPr>
          <p:cNvPr id="233" name="Google Shape;233;p9"/>
          <p:cNvPicPr preferRelativeResize="0"/>
          <p:nvPr/>
        </p:nvPicPr>
        <p:blipFill rotWithShape="1">
          <a:blip r:embed="rId3">
            <a:alphaModFix/>
          </a:blip>
          <a:srcRect/>
          <a:stretch/>
        </p:blipFill>
        <p:spPr>
          <a:xfrm>
            <a:off x="0" y="0"/>
            <a:ext cx="12192000" cy="1441450"/>
          </a:xfrm>
          <a:prstGeom prst="rect">
            <a:avLst/>
          </a:prstGeom>
          <a:noFill/>
          <a:ln>
            <a:noFill/>
          </a:ln>
        </p:spPr>
      </p:pic>
      <p:pic>
        <p:nvPicPr>
          <p:cNvPr id="234" name="Google Shape;234;p9"/>
          <p:cNvPicPr preferRelativeResize="0"/>
          <p:nvPr/>
        </p:nvPicPr>
        <p:blipFill rotWithShape="1">
          <a:blip r:embed="rId4">
            <a:alphaModFix/>
          </a:blip>
          <a:srcRect/>
          <a:stretch/>
        </p:blipFill>
        <p:spPr>
          <a:xfrm>
            <a:off x="0" y="4375150"/>
            <a:ext cx="12192000" cy="2482850"/>
          </a:xfrm>
          <a:prstGeom prst="rect">
            <a:avLst/>
          </a:prstGeom>
          <a:noFill/>
          <a:ln>
            <a:noFill/>
          </a:ln>
        </p:spPr>
      </p:pic>
      <p:sp>
        <p:nvSpPr>
          <p:cNvPr id="235" name="Google Shape;235;p9"/>
          <p:cNvSpPr/>
          <p:nvPr/>
        </p:nvSpPr>
        <p:spPr>
          <a:xfrm>
            <a:off x="0" y="4360126"/>
            <a:ext cx="12192000" cy="249787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36" name="Google Shape;236;p9"/>
          <p:cNvSpPr txBox="1">
            <a:spLocks noGrp="1"/>
          </p:cNvSpPr>
          <p:nvPr>
            <p:ph type="title"/>
          </p:nvPr>
        </p:nvSpPr>
        <p:spPr>
          <a:xfrm>
            <a:off x="1022888" y="4676012"/>
            <a:ext cx="10146224" cy="84425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Century Gothic"/>
              <a:buNone/>
            </a:pPr>
            <a:r>
              <a:rPr lang="es-CO" sz="4400"/>
              <a:t>IMÁGENES Y DATAFRAME</a:t>
            </a:r>
            <a:endParaRPr/>
          </a:p>
        </p:txBody>
      </p:sp>
      <p:sp>
        <p:nvSpPr>
          <p:cNvPr id="237" name="Google Shape;237;p9"/>
          <p:cNvSpPr/>
          <p:nvPr/>
        </p:nvSpPr>
        <p:spPr>
          <a:xfrm>
            <a:off x="1022888" y="712832"/>
            <a:ext cx="8402466" cy="3478161"/>
          </a:xfrm>
          <a:prstGeom prst="roundRect">
            <a:avLst>
              <a:gd name="adj" fmla="val 2403"/>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pic>
        <p:nvPicPr>
          <p:cNvPr id="238" name="Google Shape;238;p9"/>
          <p:cNvPicPr preferRelativeResize="0"/>
          <p:nvPr/>
        </p:nvPicPr>
        <p:blipFill rotWithShape="1">
          <a:blip r:embed="rId5">
            <a:alphaModFix/>
          </a:blip>
          <a:srcRect/>
          <a:stretch/>
        </p:blipFill>
        <p:spPr>
          <a:xfrm>
            <a:off x="1320529" y="781202"/>
            <a:ext cx="3733676" cy="3409791"/>
          </a:xfrm>
          <a:prstGeom prst="rect">
            <a:avLst/>
          </a:prstGeom>
          <a:noFill/>
          <a:ln>
            <a:noFill/>
          </a:ln>
        </p:spPr>
      </p:pic>
      <p:pic>
        <p:nvPicPr>
          <p:cNvPr id="239" name="Google Shape;239;p9"/>
          <p:cNvPicPr preferRelativeResize="0"/>
          <p:nvPr/>
        </p:nvPicPr>
        <p:blipFill rotWithShape="1">
          <a:blip r:embed="rId6">
            <a:alphaModFix/>
          </a:blip>
          <a:srcRect/>
          <a:stretch/>
        </p:blipFill>
        <p:spPr>
          <a:xfrm>
            <a:off x="5351846" y="798767"/>
            <a:ext cx="3879595" cy="3256594"/>
          </a:xfrm>
          <a:prstGeom prst="rect">
            <a:avLst/>
          </a:prstGeom>
          <a:noFill/>
          <a:ln>
            <a:noFill/>
          </a:ln>
        </p:spPr>
      </p:pic>
    </p:spTree>
  </p:cSld>
  <p:clrMapOvr>
    <a:masterClrMapping/>
  </p:clrMapOvr>
</p:sld>
</file>

<file path=ppt/theme/theme1.xml><?xml version="1.0" encoding="utf-8"?>
<a:theme xmlns:a="http://schemas.openxmlformats.org/drawingml/2006/main" name="Estela de condensación">
  <a:themeElements>
    <a:clrScheme name="Estela de condensación">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stela de condensación">
  <a:themeElements>
    <a:clrScheme name="Estela de condensación">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706</Words>
  <Application>Microsoft Office PowerPoint</Application>
  <PresentationFormat>Panorámica</PresentationFormat>
  <Paragraphs>61</Paragraphs>
  <Slides>25</Slides>
  <Notes>25</Notes>
  <HiddenSlides>4</HiddenSlides>
  <MMClips>4</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25</vt:i4>
      </vt:variant>
    </vt:vector>
  </HeadingPairs>
  <TitlesOfParts>
    <vt:vector size="30" baseType="lpstr">
      <vt:lpstr>Roboto</vt:lpstr>
      <vt:lpstr>Arial</vt:lpstr>
      <vt:lpstr>Century Gothic</vt:lpstr>
      <vt:lpstr>Estela de condensación</vt:lpstr>
      <vt:lpstr>Estela de condensación</vt:lpstr>
      <vt:lpstr>CLASIFICACIÓN DE GÉNEROS MUSICALES</vt:lpstr>
      <vt:lpstr>CONTEXTO E IDEA DEL PROYECTO</vt:lpstr>
      <vt:lpstr>CONJUNTO DE DATOS</vt:lpstr>
      <vt:lpstr>ELEMENTOS DATASET</vt:lpstr>
      <vt:lpstr>SE CONVIRTIÓ EL AUDIO A UN DATAFRAME</vt:lpstr>
      <vt:lpstr>CREACIÓN RED NEURONAL</vt:lpstr>
      <vt:lpstr>SE REALIZA UN TESTEO Y SE REVISA EL ACCURACY</vt:lpstr>
      <vt:lpstr>TRANSFER LEARNING</vt:lpstr>
      <vt:lpstr>IMÁGENES Y DATAFRAME</vt:lpstr>
      <vt:lpstr>SE GENERA UN TRAIN Y TEST GENERATOR Y SE AGREGAN CAPAS A LA RED</vt:lpstr>
      <vt:lpstr>GRÁFICA DEL MODELO XCEPTION</vt:lpstr>
      <vt:lpstr>Presentación de PowerPoint</vt:lpstr>
      <vt:lpstr>GRÁFICA DEL MODELO XCEPTION</vt:lpstr>
      <vt:lpstr>GRÁFICA DEL MODELO MOBILENETV2</vt:lpstr>
      <vt:lpstr>Y AHORA... UNA RNN!</vt:lpstr>
      <vt:lpstr>Presentación de PowerPoint</vt:lpstr>
      <vt:lpstr>RESULTADOS</vt:lpstr>
      <vt:lpstr>RETO: CREACIÓN DE MÚSICA</vt:lpstr>
      <vt:lpstr>AUTOENCODER</vt:lpstr>
      <vt:lpstr>AUTOENCODER APLICADO A MFCC</vt:lpstr>
      <vt:lpstr>RESULTADOS</vt:lpstr>
      <vt:lpstr>DESARROLLO</vt:lpstr>
      <vt:lpstr>AUDIOS REAL VS GENERADO</vt:lpstr>
      <vt:lpstr>CONCLUSIONES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CLASIFICACIÓN DE GÉNEROS MUSICALES</dc:title>
  <dc:creator>juan felipe ortiz trillos</dc:creator>
  <cp:lastModifiedBy>Leonardo Trillos Gutierrez</cp:lastModifiedBy>
  <cp:revision>4</cp:revision>
  <dcterms:created xsi:type="dcterms:W3CDTF">2021-09-26T21:17:53Z</dcterms:created>
  <dcterms:modified xsi:type="dcterms:W3CDTF">2021-10-14T20:06:42Z</dcterms:modified>
</cp:coreProperties>
</file>